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8288000" cy="10287000"/>
  <p:notesSz cx="6858000" cy="9144000"/>
  <p:embeddedFontLst>
    <p:embeddedFont>
      <p:font typeface="Cinzel" panose="020B0604020202020204" charset="0"/>
      <p:regular r:id="rId39"/>
    </p:embeddedFont>
    <p:embeddedFont>
      <p:font typeface="Dekko" panose="020B0604020202020204" charset="0"/>
      <p:regular r:id="rId40"/>
    </p:embeddedFont>
    <p:embeddedFont>
      <p:font typeface="Fredoka" panose="020B0604020202020204" charset="0"/>
      <p:regular r:id="rId41"/>
    </p:embeddedFont>
    <p:embeddedFont>
      <p:font typeface="TAN Harmoni" panose="020B0604020202020204" charset="0"/>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7" d="100"/>
          <a:sy n="37" d="100"/>
        </p:scale>
        <p:origin x="988"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5" Type="http://schemas.openxmlformats.org/officeDocument/2006/relationships/image" Target="../media/image1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33.svg"/></Relationships>
</file>

<file path=ppt/slides/_rels/slide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40.sv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42.svg"/><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4.sv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sv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64.svg"/></Relationships>
</file>

<file path=ppt/slides/_rels/slide3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33.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79.svg"/><Relationship Id="rId4" Type="http://schemas.openxmlformats.org/officeDocument/2006/relationships/image" Target="../media/image78.png"/></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D4964"/>
        </a:solidFill>
        <a:effectLst/>
      </p:bgPr>
    </p:bg>
    <p:spTree>
      <p:nvGrpSpPr>
        <p:cNvPr id="1" name=""/>
        <p:cNvGrpSpPr/>
        <p:nvPr/>
      </p:nvGrpSpPr>
      <p:grpSpPr>
        <a:xfrm>
          <a:off x="0" y="0"/>
          <a:ext cx="0" cy="0"/>
          <a:chOff x="0" y="0"/>
          <a:chExt cx="0" cy="0"/>
        </a:xfrm>
      </p:grpSpPr>
      <p:sp>
        <p:nvSpPr>
          <p:cNvPr id="2" name="Freeform 2"/>
          <p:cNvSpPr/>
          <p:nvPr/>
        </p:nvSpPr>
        <p:spPr>
          <a:xfrm>
            <a:off x="0" y="-2293815"/>
            <a:ext cx="18288000" cy="18288000"/>
          </a:xfrm>
          <a:custGeom>
            <a:avLst/>
            <a:gdLst/>
            <a:ahLst/>
            <a:cxnLst/>
            <a:rect l="l" t="t" r="r" b="b"/>
            <a:pathLst>
              <a:path w="18288000" h="18288000">
                <a:moveTo>
                  <a:pt x="0" y="0"/>
                </a:moveTo>
                <a:lnTo>
                  <a:pt x="18288000" y="0"/>
                </a:lnTo>
                <a:lnTo>
                  <a:pt x="18288000" y="18288000"/>
                </a:lnTo>
                <a:lnTo>
                  <a:pt x="0" y="18288000"/>
                </a:lnTo>
                <a:lnTo>
                  <a:pt x="0" y="0"/>
                </a:lnTo>
                <a:close/>
              </a:path>
            </a:pathLst>
          </a:custGeom>
          <a:blipFill>
            <a:blip r:embed="rId2"/>
            <a:stretch>
              <a:fillRect/>
            </a:stretch>
          </a:blipFill>
        </p:spPr>
        <p:txBody>
          <a:bodyPr/>
          <a:lstStyle/>
          <a:p>
            <a:endParaRPr lang="en-PH"/>
          </a:p>
        </p:txBody>
      </p:sp>
      <p:sp>
        <p:nvSpPr>
          <p:cNvPr id="3" name="Freeform 3"/>
          <p:cNvSpPr/>
          <p:nvPr/>
        </p:nvSpPr>
        <p:spPr>
          <a:xfrm>
            <a:off x="308285" y="383258"/>
            <a:ext cx="17671431" cy="9520483"/>
          </a:xfrm>
          <a:custGeom>
            <a:avLst/>
            <a:gdLst/>
            <a:ahLst/>
            <a:cxnLst/>
            <a:rect l="l" t="t" r="r" b="b"/>
            <a:pathLst>
              <a:path w="17671431" h="9520483">
                <a:moveTo>
                  <a:pt x="0" y="0"/>
                </a:moveTo>
                <a:lnTo>
                  <a:pt x="17671430" y="0"/>
                </a:lnTo>
                <a:lnTo>
                  <a:pt x="17671430" y="9520484"/>
                </a:lnTo>
                <a:lnTo>
                  <a:pt x="0" y="95204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H"/>
          </a:p>
        </p:txBody>
      </p:sp>
      <p:sp>
        <p:nvSpPr>
          <p:cNvPr id="4" name="TextBox 4"/>
          <p:cNvSpPr txBox="1"/>
          <p:nvPr/>
        </p:nvSpPr>
        <p:spPr>
          <a:xfrm>
            <a:off x="1028700" y="1487021"/>
            <a:ext cx="16134067" cy="5714360"/>
          </a:xfrm>
          <a:prstGeom prst="rect">
            <a:avLst/>
          </a:prstGeom>
        </p:spPr>
        <p:txBody>
          <a:bodyPr lIns="0" tIns="0" rIns="0" bIns="0" rtlCol="0" anchor="t">
            <a:spAutoFit/>
          </a:bodyPr>
          <a:lstStyle/>
          <a:p>
            <a:pPr algn="ctr">
              <a:lnSpc>
                <a:spcPts val="10986"/>
              </a:lnSpc>
            </a:pPr>
            <a:r>
              <a:rPr lang="en-US" sz="7847" spc="1593">
                <a:solidFill>
                  <a:srgbClr val="FFFFFF"/>
                </a:solidFill>
                <a:latin typeface="TAN Harmoni"/>
              </a:rPr>
              <a:t>REITERATION ON THE IMPLEMENTATION OF</a:t>
            </a:r>
          </a:p>
          <a:p>
            <a:pPr algn="ctr">
              <a:lnSpc>
                <a:spcPts val="10986"/>
              </a:lnSpc>
            </a:pPr>
            <a:r>
              <a:rPr lang="en-US" sz="7847" spc="1593">
                <a:solidFill>
                  <a:srgbClr val="FFFFFF"/>
                </a:solidFill>
                <a:latin typeface="TAN Harmoni"/>
              </a:rPr>
              <a:t>GENDER-RESPONSIVE BASIC EDUCATION POLICY</a:t>
            </a:r>
          </a:p>
        </p:txBody>
      </p:sp>
      <p:sp>
        <p:nvSpPr>
          <p:cNvPr id="5" name="Freeform 5"/>
          <p:cNvSpPr/>
          <p:nvPr/>
        </p:nvSpPr>
        <p:spPr>
          <a:xfrm rot="982300">
            <a:off x="214491" y="-401363"/>
            <a:ext cx="4139575" cy="3078809"/>
          </a:xfrm>
          <a:custGeom>
            <a:avLst/>
            <a:gdLst/>
            <a:ahLst/>
            <a:cxnLst/>
            <a:rect l="l" t="t" r="r" b="b"/>
            <a:pathLst>
              <a:path w="4139575" h="3078809">
                <a:moveTo>
                  <a:pt x="0" y="0"/>
                </a:moveTo>
                <a:lnTo>
                  <a:pt x="4139575" y="0"/>
                </a:lnTo>
                <a:lnTo>
                  <a:pt x="4139575" y="3078809"/>
                </a:lnTo>
                <a:lnTo>
                  <a:pt x="0" y="3078809"/>
                </a:lnTo>
                <a:lnTo>
                  <a:pt x="0" y="0"/>
                </a:lnTo>
                <a:close/>
              </a:path>
            </a:pathLst>
          </a:custGeom>
          <a:blipFill>
            <a:blip r:embed="rId5"/>
            <a:stretch>
              <a:fillRect/>
            </a:stretch>
          </a:blipFill>
        </p:spPr>
        <p:txBody>
          <a:bodyPr/>
          <a:lstStyle/>
          <a:p>
            <a:endParaRPr lang="en-PH"/>
          </a:p>
        </p:txBody>
      </p:sp>
      <p:sp>
        <p:nvSpPr>
          <p:cNvPr id="6" name="Freeform 6"/>
          <p:cNvSpPr/>
          <p:nvPr/>
        </p:nvSpPr>
        <p:spPr>
          <a:xfrm>
            <a:off x="12449121" y="6618431"/>
            <a:ext cx="6741477" cy="4449375"/>
          </a:xfrm>
          <a:custGeom>
            <a:avLst/>
            <a:gdLst/>
            <a:ahLst/>
            <a:cxnLst/>
            <a:rect l="l" t="t" r="r" b="b"/>
            <a:pathLst>
              <a:path w="6741477" h="4449375">
                <a:moveTo>
                  <a:pt x="0" y="0"/>
                </a:moveTo>
                <a:lnTo>
                  <a:pt x="6741476" y="0"/>
                </a:lnTo>
                <a:lnTo>
                  <a:pt x="6741476" y="4449375"/>
                </a:lnTo>
                <a:lnTo>
                  <a:pt x="0" y="4449375"/>
                </a:lnTo>
                <a:lnTo>
                  <a:pt x="0" y="0"/>
                </a:lnTo>
                <a:close/>
              </a:path>
            </a:pathLst>
          </a:custGeom>
          <a:blipFill>
            <a:blip r:embed="rId6"/>
            <a:stretch>
              <a:fillRect/>
            </a:stretch>
          </a:blipFill>
        </p:spPr>
        <p:txBody>
          <a:bodyPr/>
          <a:lstStyle/>
          <a:p>
            <a:endParaRPr lang="en-PH"/>
          </a:p>
        </p:txBody>
      </p:sp>
      <p:sp>
        <p:nvSpPr>
          <p:cNvPr id="7" name="TextBox 7"/>
          <p:cNvSpPr txBox="1"/>
          <p:nvPr/>
        </p:nvSpPr>
        <p:spPr>
          <a:xfrm>
            <a:off x="5849057" y="7719227"/>
            <a:ext cx="6589887" cy="870414"/>
          </a:xfrm>
          <a:prstGeom prst="rect">
            <a:avLst/>
          </a:prstGeom>
        </p:spPr>
        <p:txBody>
          <a:bodyPr lIns="0" tIns="0" rIns="0" bIns="0" rtlCol="0" anchor="t">
            <a:spAutoFit/>
          </a:bodyPr>
          <a:lstStyle/>
          <a:p>
            <a:pPr algn="ctr">
              <a:lnSpc>
                <a:spcPts val="2621"/>
              </a:lnSpc>
            </a:pPr>
            <a:r>
              <a:rPr lang="en-US" sz="2759">
                <a:solidFill>
                  <a:srgbClr val="FFFFFF"/>
                </a:solidFill>
                <a:latin typeface="Cinzel"/>
              </a:rPr>
              <a:t>MAITA M. LAZARES</a:t>
            </a:r>
          </a:p>
          <a:p>
            <a:pPr algn="ctr">
              <a:lnSpc>
                <a:spcPts val="2155"/>
              </a:lnSpc>
            </a:pPr>
            <a:r>
              <a:rPr lang="en-US" sz="2269">
                <a:solidFill>
                  <a:srgbClr val="FFFFFF"/>
                </a:solidFill>
                <a:latin typeface="Cinzel"/>
              </a:rPr>
              <a:t>EDUCATION PROGRAM SUPERVISOR, SGOD</a:t>
            </a:r>
          </a:p>
          <a:p>
            <a:pPr algn="ctr">
              <a:lnSpc>
                <a:spcPts val="2155"/>
              </a:lnSpc>
            </a:pPr>
            <a:r>
              <a:rPr lang="en-US" sz="2269">
                <a:solidFill>
                  <a:srgbClr val="FFFFFF"/>
                </a:solidFill>
                <a:latin typeface="Cinzel"/>
              </a:rPr>
              <a:t>DIVISION GAD COORDINATOR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1CFD1"/>
        </a:solidFill>
        <a:effectLst/>
      </p:bgPr>
    </p:bg>
    <p:spTree>
      <p:nvGrpSpPr>
        <p:cNvPr id="1" name=""/>
        <p:cNvGrpSpPr/>
        <p:nvPr/>
      </p:nvGrpSpPr>
      <p:grpSpPr>
        <a:xfrm>
          <a:off x="0" y="0"/>
          <a:ext cx="0" cy="0"/>
          <a:chOff x="0" y="0"/>
          <a:chExt cx="0" cy="0"/>
        </a:xfrm>
      </p:grpSpPr>
      <p:grpSp>
        <p:nvGrpSpPr>
          <p:cNvPr id="2" name="Group 2"/>
          <p:cNvGrpSpPr/>
          <p:nvPr/>
        </p:nvGrpSpPr>
        <p:grpSpPr>
          <a:xfrm>
            <a:off x="643248" y="551331"/>
            <a:ext cx="15561104" cy="2718886"/>
            <a:chOff x="0" y="0"/>
            <a:chExt cx="4098398" cy="716085"/>
          </a:xfrm>
        </p:grpSpPr>
        <p:sp>
          <p:nvSpPr>
            <p:cNvPr id="3" name="Freeform 3"/>
            <p:cNvSpPr/>
            <p:nvPr/>
          </p:nvSpPr>
          <p:spPr>
            <a:xfrm>
              <a:off x="0" y="0"/>
              <a:ext cx="4098398" cy="716085"/>
            </a:xfrm>
            <a:custGeom>
              <a:avLst/>
              <a:gdLst/>
              <a:ahLst/>
              <a:cxnLst/>
              <a:rect l="l" t="t" r="r" b="b"/>
              <a:pathLst>
                <a:path w="4098398" h="716085">
                  <a:moveTo>
                    <a:pt x="25373" y="0"/>
                  </a:moveTo>
                  <a:lnTo>
                    <a:pt x="4073024" y="0"/>
                  </a:lnTo>
                  <a:cubicBezTo>
                    <a:pt x="4079754" y="0"/>
                    <a:pt x="4086208" y="2673"/>
                    <a:pt x="4090966" y="7432"/>
                  </a:cubicBezTo>
                  <a:cubicBezTo>
                    <a:pt x="4095724" y="12190"/>
                    <a:pt x="4098398" y="18644"/>
                    <a:pt x="4098398" y="25373"/>
                  </a:cubicBezTo>
                  <a:lnTo>
                    <a:pt x="4098398" y="690712"/>
                  </a:lnTo>
                  <a:cubicBezTo>
                    <a:pt x="4098398" y="697441"/>
                    <a:pt x="4095724" y="703895"/>
                    <a:pt x="4090966" y="708654"/>
                  </a:cubicBezTo>
                  <a:cubicBezTo>
                    <a:pt x="4086208" y="713412"/>
                    <a:pt x="4079754" y="716085"/>
                    <a:pt x="4073024" y="716085"/>
                  </a:cubicBezTo>
                  <a:lnTo>
                    <a:pt x="25373" y="716085"/>
                  </a:lnTo>
                  <a:cubicBezTo>
                    <a:pt x="18644" y="716085"/>
                    <a:pt x="12190" y="713412"/>
                    <a:pt x="7432" y="708654"/>
                  </a:cubicBezTo>
                  <a:cubicBezTo>
                    <a:pt x="2673" y="703895"/>
                    <a:pt x="0" y="697441"/>
                    <a:pt x="0" y="690712"/>
                  </a:cubicBezTo>
                  <a:lnTo>
                    <a:pt x="0" y="25373"/>
                  </a:lnTo>
                  <a:cubicBezTo>
                    <a:pt x="0" y="18644"/>
                    <a:pt x="2673" y="12190"/>
                    <a:pt x="7432" y="7432"/>
                  </a:cubicBezTo>
                  <a:cubicBezTo>
                    <a:pt x="12190" y="2673"/>
                    <a:pt x="18644" y="0"/>
                    <a:pt x="25373" y="0"/>
                  </a:cubicBezTo>
                  <a:close/>
                </a:path>
              </a:pathLst>
            </a:custGeom>
            <a:solidFill>
              <a:srgbClr val="FAF9F0"/>
            </a:solidFill>
            <a:ln w="38100" cap="rnd">
              <a:solidFill>
                <a:srgbClr val="81CFD1"/>
              </a:solidFill>
              <a:prstDash val="sysDot"/>
              <a:round/>
            </a:ln>
          </p:spPr>
          <p:txBody>
            <a:bodyPr/>
            <a:lstStyle/>
            <a:p>
              <a:endParaRPr lang="en-PH"/>
            </a:p>
          </p:txBody>
        </p:sp>
        <p:sp>
          <p:nvSpPr>
            <p:cNvPr id="4" name="TextBox 4"/>
            <p:cNvSpPr txBox="1"/>
            <p:nvPr/>
          </p:nvSpPr>
          <p:spPr>
            <a:xfrm>
              <a:off x="0" y="-38100"/>
              <a:ext cx="4098398" cy="754185"/>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547998" y="3715371"/>
            <a:ext cx="4833277" cy="2724210"/>
          </a:xfrm>
          <a:custGeom>
            <a:avLst/>
            <a:gdLst/>
            <a:ahLst/>
            <a:cxnLst/>
            <a:rect l="l" t="t" r="r" b="b"/>
            <a:pathLst>
              <a:path w="4833277" h="2724210">
                <a:moveTo>
                  <a:pt x="0" y="0"/>
                </a:moveTo>
                <a:lnTo>
                  <a:pt x="4833277" y="0"/>
                </a:lnTo>
                <a:lnTo>
                  <a:pt x="4833277" y="2724211"/>
                </a:lnTo>
                <a:lnTo>
                  <a:pt x="0" y="2724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6" name="Freeform 6"/>
          <p:cNvSpPr/>
          <p:nvPr/>
        </p:nvSpPr>
        <p:spPr>
          <a:xfrm>
            <a:off x="547998" y="6972982"/>
            <a:ext cx="4833277" cy="2724210"/>
          </a:xfrm>
          <a:custGeom>
            <a:avLst/>
            <a:gdLst/>
            <a:ahLst/>
            <a:cxnLst/>
            <a:rect l="l" t="t" r="r" b="b"/>
            <a:pathLst>
              <a:path w="4833277" h="2724210">
                <a:moveTo>
                  <a:pt x="0" y="0"/>
                </a:moveTo>
                <a:lnTo>
                  <a:pt x="4833277" y="0"/>
                </a:lnTo>
                <a:lnTo>
                  <a:pt x="4833277" y="2724210"/>
                </a:lnTo>
                <a:lnTo>
                  <a:pt x="0" y="27242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H"/>
          </a:p>
        </p:txBody>
      </p:sp>
      <p:sp>
        <p:nvSpPr>
          <p:cNvPr id="7" name="Freeform 7"/>
          <p:cNvSpPr/>
          <p:nvPr/>
        </p:nvSpPr>
        <p:spPr>
          <a:xfrm>
            <a:off x="5758679" y="3705846"/>
            <a:ext cx="4833277" cy="2724210"/>
          </a:xfrm>
          <a:custGeom>
            <a:avLst/>
            <a:gdLst/>
            <a:ahLst/>
            <a:cxnLst/>
            <a:rect l="l" t="t" r="r" b="b"/>
            <a:pathLst>
              <a:path w="4833277" h="2724210">
                <a:moveTo>
                  <a:pt x="0" y="0"/>
                </a:moveTo>
                <a:lnTo>
                  <a:pt x="4833276" y="0"/>
                </a:lnTo>
                <a:lnTo>
                  <a:pt x="4833276" y="2724211"/>
                </a:lnTo>
                <a:lnTo>
                  <a:pt x="0" y="272421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H"/>
          </a:p>
        </p:txBody>
      </p:sp>
      <p:sp>
        <p:nvSpPr>
          <p:cNvPr id="8" name="Freeform 8"/>
          <p:cNvSpPr/>
          <p:nvPr/>
        </p:nvSpPr>
        <p:spPr>
          <a:xfrm>
            <a:off x="5758679" y="6953932"/>
            <a:ext cx="4833277" cy="2724210"/>
          </a:xfrm>
          <a:custGeom>
            <a:avLst/>
            <a:gdLst/>
            <a:ahLst/>
            <a:cxnLst/>
            <a:rect l="l" t="t" r="r" b="b"/>
            <a:pathLst>
              <a:path w="4833277" h="2724210">
                <a:moveTo>
                  <a:pt x="0" y="0"/>
                </a:moveTo>
                <a:lnTo>
                  <a:pt x="4833276" y="0"/>
                </a:lnTo>
                <a:lnTo>
                  <a:pt x="4833276" y="2724210"/>
                </a:lnTo>
                <a:lnTo>
                  <a:pt x="0" y="27242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PH"/>
          </a:p>
        </p:txBody>
      </p:sp>
      <p:sp>
        <p:nvSpPr>
          <p:cNvPr id="9" name="Freeform 9"/>
          <p:cNvSpPr/>
          <p:nvPr/>
        </p:nvSpPr>
        <p:spPr>
          <a:xfrm>
            <a:off x="10972955" y="3734421"/>
            <a:ext cx="4833277" cy="2724210"/>
          </a:xfrm>
          <a:custGeom>
            <a:avLst/>
            <a:gdLst/>
            <a:ahLst/>
            <a:cxnLst/>
            <a:rect l="l" t="t" r="r" b="b"/>
            <a:pathLst>
              <a:path w="4833277" h="2724210">
                <a:moveTo>
                  <a:pt x="0" y="0"/>
                </a:moveTo>
                <a:lnTo>
                  <a:pt x="4833277" y="0"/>
                </a:lnTo>
                <a:lnTo>
                  <a:pt x="4833277" y="2724211"/>
                </a:lnTo>
                <a:lnTo>
                  <a:pt x="0" y="27242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PH"/>
          </a:p>
        </p:txBody>
      </p:sp>
      <p:sp>
        <p:nvSpPr>
          <p:cNvPr id="10" name="Freeform 10"/>
          <p:cNvSpPr/>
          <p:nvPr/>
        </p:nvSpPr>
        <p:spPr>
          <a:xfrm>
            <a:off x="10972955" y="6972982"/>
            <a:ext cx="4833277" cy="2724210"/>
          </a:xfrm>
          <a:custGeom>
            <a:avLst/>
            <a:gdLst/>
            <a:ahLst/>
            <a:cxnLst/>
            <a:rect l="l" t="t" r="r" b="b"/>
            <a:pathLst>
              <a:path w="4833277" h="2724210">
                <a:moveTo>
                  <a:pt x="0" y="0"/>
                </a:moveTo>
                <a:lnTo>
                  <a:pt x="4833277" y="0"/>
                </a:lnTo>
                <a:lnTo>
                  <a:pt x="4833277" y="2724210"/>
                </a:lnTo>
                <a:lnTo>
                  <a:pt x="0" y="272421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PH"/>
          </a:p>
        </p:txBody>
      </p:sp>
      <p:sp>
        <p:nvSpPr>
          <p:cNvPr id="11" name="Freeform 11"/>
          <p:cNvSpPr/>
          <p:nvPr/>
        </p:nvSpPr>
        <p:spPr>
          <a:xfrm>
            <a:off x="14255002" y="1028700"/>
            <a:ext cx="8065996" cy="9324850"/>
          </a:xfrm>
          <a:custGeom>
            <a:avLst/>
            <a:gdLst/>
            <a:ahLst/>
            <a:cxnLst/>
            <a:rect l="l" t="t" r="r" b="b"/>
            <a:pathLst>
              <a:path w="8065996" h="9324850">
                <a:moveTo>
                  <a:pt x="0" y="0"/>
                </a:moveTo>
                <a:lnTo>
                  <a:pt x="8065996" y="0"/>
                </a:lnTo>
                <a:lnTo>
                  <a:pt x="8065996" y="9324850"/>
                </a:lnTo>
                <a:lnTo>
                  <a:pt x="0" y="9324850"/>
                </a:lnTo>
                <a:lnTo>
                  <a:pt x="0" y="0"/>
                </a:lnTo>
                <a:close/>
              </a:path>
            </a:pathLst>
          </a:custGeom>
          <a:blipFill>
            <a:blip r:embed="rId14">
              <a:alphaModFix amt="82000"/>
              <a:extLst>
                <a:ext uri="{96DAC541-7B7A-43D3-8B79-37D633B846F1}">
                  <asvg:svgBlip xmlns:asvg="http://schemas.microsoft.com/office/drawing/2016/SVG/main" r:embed="rId15"/>
                </a:ext>
              </a:extLst>
            </a:blip>
            <a:stretch>
              <a:fillRect/>
            </a:stretch>
          </a:blipFill>
        </p:spPr>
        <p:txBody>
          <a:bodyPr/>
          <a:lstStyle/>
          <a:p>
            <a:endParaRPr lang="en-PH"/>
          </a:p>
        </p:txBody>
      </p:sp>
      <p:sp>
        <p:nvSpPr>
          <p:cNvPr id="12" name="TextBox 12"/>
          <p:cNvSpPr txBox="1"/>
          <p:nvPr/>
        </p:nvSpPr>
        <p:spPr>
          <a:xfrm>
            <a:off x="866129" y="928762"/>
            <a:ext cx="15115342" cy="1897350"/>
          </a:xfrm>
          <a:prstGeom prst="rect">
            <a:avLst/>
          </a:prstGeom>
        </p:spPr>
        <p:txBody>
          <a:bodyPr lIns="0" tIns="0" rIns="0" bIns="0" rtlCol="0" anchor="t">
            <a:spAutoFit/>
          </a:bodyPr>
          <a:lstStyle/>
          <a:p>
            <a:pPr algn="ctr">
              <a:lnSpc>
                <a:spcPts val="5072"/>
              </a:lnSpc>
            </a:pPr>
            <a:r>
              <a:rPr lang="en-US" sz="3623">
                <a:solidFill>
                  <a:srgbClr val="26334C"/>
                </a:solidFill>
                <a:latin typeface="Fredoka"/>
              </a:rPr>
              <a:t>The Department of Education (DepEd) issues the enclosed </a:t>
            </a:r>
          </a:p>
          <a:p>
            <a:pPr algn="ctr">
              <a:lnSpc>
                <a:spcPts val="5072"/>
              </a:lnSpc>
              <a:spcBef>
                <a:spcPct val="0"/>
              </a:spcBef>
            </a:pPr>
            <a:r>
              <a:rPr lang="en-US" sz="3623">
                <a:solidFill>
                  <a:srgbClr val="26334C"/>
                </a:solidFill>
                <a:latin typeface="Fredoka"/>
              </a:rPr>
              <a:t>Gender-Responsive Basic Education Policy in line with its Gender and Development (GAD) mandate as stipulated in the following:</a:t>
            </a:r>
          </a:p>
        </p:txBody>
      </p:sp>
      <p:sp>
        <p:nvSpPr>
          <p:cNvPr id="13" name="TextBox 13"/>
          <p:cNvSpPr txBox="1"/>
          <p:nvPr/>
        </p:nvSpPr>
        <p:spPr>
          <a:xfrm>
            <a:off x="1351262" y="4627842"/>
            <a:ext cx="3226749" cy="841375"/>
          </a:xfrm>
          <a:prstGeom prst="rect">
            <a:avLst/>
          </a:prstGeom>
        </p:spPr>
        <p:txBody>
          <a:bodyPr lIns="0" tIns="0" rIns="0" bIns="0" rtlCol="0" anchor="t">
            <a:spAutoFit/>
          </a:bodyPr>
          <a:lstStyle/>
          <a:p>
            <a:pPr algn="ctr">
              <a:lnSpc>
                <a:spcPts val="3229"/>
              </a:lnSpc>
            </a:pPr>
            <a:r>
              <a:rPr lang="en-US" sz="3399">
                <a:solidFill>
                  <a:srgbClr val="3D4964"/>
                </a:solidFill>
                <a:latin typeface="Fredoka"/>
              </a:rPr>
              <a:t>1987 Philippine Constitution</a:t>
            </a:r>
          </a:p>
        </p:txBody>
      </p:sp>
      <p:sp>
        <p:nvSpPr>
          <p:cNvPr id="14" name="TextBox 14"/>
          <p:cNvSpPr txBox="1"/>
          <p:nvPr/>
        </p:nvSpPr>
        <p:spPr>
          <a:xfrm>
            <a:off x="6428613" y="4382151"/>
            <a:ext cx="3493408" cy="1466850"/>
          </a:xfrm>
          <a:prstGeom prst="rect">
            <a:avLst/>
          </a:prstGeom>
        </p:spPr>
        <p:txBody>
          <a:bodyPr lIns="0" tIns="0" rIns="0" bIns="0" rtlCol="0" anchor="t">
            <a:spAutoFit/>
          </a:bodyPr>
          <a:lstStyle/>
          <a:p>
            <a:pPr algn="ctr">
              <a:lnSpc>
                <a:spcPts val="2850"/>
              </a:lnSpc>
            </a:pPr>
            <a:r>
              <a:rPr lang="en-US" sz="3000">
                <a:solidFill>
                  <a:srgbClr val="3D4964"/>
                </a:solidFill>
                <a:latin typeface="Fredoka"/>
              </a:rPr>
              <a:t>Republic Act (RA) No. 9710 or the Magna Carta of Women (MCW)</a:t>
            </a:r>
          </a:p>
        </p:txBody>
      </p:sp>
      <p:sp>
        <p:nvSpPr>
          <p:cNvPr id="15" name="TextBox 15"/>
          <p:cNvSpPr txBox="1"/>
          <p:nvPr/>
        </p:nvSpPr>
        <p:spPr>
          <a:xfrm>
            <a:off x="11373005" y="4420251"/>
            <a:ext cx="4033177" cy="1466850"/>
          </a:xfrm>
          <a:prstGeom prst="rect">
            <a:avLst/>
          </a:prstGeom>
        </p:spPr>
        <p:txBody>
          <a:bodyPr lIns="0" tIns="0" rIns="0" bIns="0" rtlCol="0" anchor="t">
            <a:spAutoFit/>
          </a:bodyPr>
          <a:lstStyle/>
          <a:p>
            <a:pPr algn="ctr">
              <a:lnSpc>
                <a:spcPts val="2850"/>
              </a:lnSpc>
            </a:pPr>
            <a:r>
              <a:rPr lang="en-US" sz="3000">
                <a:solidFill>
                  <a:srgbClr val="3D4964"/>
                </a:solidFill>
                <a:latin typeface="Fredoka"/>
              </a:rPr>
              <a:t>RA 10533 or the Enhanced Basic Education Act of 2013</a:t>
            </a:r>
          </a:p>
        </p:txBody>
      </p:sp>
      <p:sp>
        <p:nvSpPr>
          <p:cNvPr id="16" name="TextBox 16"/>
          <p:cNvSpPr txBox="1"/>
          <p:nvPr/>
        </p:nvSpPr>
        <p:spPr>
          <a:xfrm>
            <a:off x="1007666" y="7620682"/>
            <a:ext cx="3913941" cy="1397001"/>
          </a:xfrm>
          <a:prstGeom prst="rect">
            <a:avLst/>
          </a:prstGeom>
        </p:spPr>
        <p:txBody>
          <a:bodyPr lIns="0" tIns="0" rIns="0" bIns="0" rtlCol="0" anchor="t">
            <a:spAutoFit/>
          </a:bodyPr>
          <a:lstStyle/>
          <a:p>
            <a:pPr algn="ctr">
              <a:lnSpc>
                <a:spcPts val="2185"/>
              </a:lnSpc>
            </a:pPr>
            <a:r>
              <a:rPr lang="en-US" sz="2300">
                <a:solidFill>
                  <a:srgbClr val="3D4964"/>
                </a:solidFill>
                <a:latin typeface="Fredoka"/>
              </a:rPr>
              <a:t>Philippine International Human Rights Commitments to the Universal Declaration of Human Rights (UDHR)</a:t>
            </a:r>
          </a:p>
        </p:txBody>
      </p:sp>
      <p:sp>
        <p:nvSpPr>
          <p:cNvPr id="17" name="TextBox 17"/>
          <p:cNvSpPr txBox="1"/>
          <p:nvPr/>
        </p:nvSpPr>
        <p:spPr>
          <a:xfrm>
            <a:off x="6048937" y="7544451"/>
            <a:ext cx="4257485" cy="1689100"/>
          </a:xfrm>
          <a:prstGeom prst="rect">
            <a:avLst/>
          </a:prstGeom>
        </p:spPr>
        <p:txBody>
          <a:bodyPr lIns="0" tIns="0" rIns="0" bIns="0" rtlCol="0" anchor="t">
            <a:spAutoFit/>
          </a:bodyPr>
          <a:lstStyle/>
          <a:p>
            <a:pPr algn="ctr">
              <a:lnSpc>
                <a:spcPts val="2660"/>
              </a:lnSpc>
            </a:pPr>
            <a:r>
              <a:rPr lang="en-US" sz="2800">
                <a:solidFill>
                  <a:srgbClr val="3D4964"/>
                </a:solidFill>
                <a:latin typeface="Fredoka"/>
              </a:rPr>
              <a:t>Convention on the Elimination of All Forms of Discrimination Against Women (CEDAW)</a:t>
            </a:r>
          </a:p>
        </p:txBody>
      </p:sp>
      <p:sp>
        <p:nvSpPr>
          <p:cNvPr id="18" name="TextBox 18"/>
          <p:cNvSpPr txBox="1"/>
          <p:nvPr/>
        </p:nvSpPr>
        <p:spPr>
          <a:xfrm>
            <a:off x="11776219" y="7760382"/>
            <a:ext cx="3226749" cy="1136650"/>
          </a:xfrm>
          <a:prstGeom prst="rect">
            <a:avLst/>
          </a:prstGeom>
        </p:spPr>
        <p:txBody>
          <a:bodyPr lIns="0" tIns="0" rIns="0" bIns="0" rtlCol="0" anchor="t">
            <a:spAutoFit/>
          </a:bodyPr>
          <a:lstStyle/>
          <a:p>
            <a:pPr algn="ctr">
              <a:lnSpc>
                <a:spcPts val="2945"/>
              </a:lnSpc>
            </a:pPr>
            <a:r>
              <a:rPr lang="en-US" sz="3100">
                <a:solidFill>
                  <a:srgbClr val="3D4964"/>
                </a:solidFill>
                <a:latin typeface="Fredoka"/>
              </a:rPr>
              <a:t>Convention on the Rights of the Child (CRC)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sp>
        <p:nvSpPr>
          <p:cNvPr id="2" name="Freeform 2"/>
          <p:cNvSpPr/>
          <p:nvPr/>
        </p:nvSpPr>
        <p:spPr>
          <a:xfrm>
            <a:off x="0" y="-4971677"/>
            <a:ext cx="18288000" cy="17472660"/>
          </a:xfrm>
          <a:custGeom>
            <a:avLst/>
            <a:gdLst/>
            <a:ahLst/>
            <a:cxnLst/>
            <a:rect l="l" t="t" r="r" b="b"/>
            <a:pathLst>
              <a:path w="18288000" h="17472660">
                <a:moveTo>
                  <a:pt x="0" y="0"/>
                </a:moveTo>
                <a:lnTo>
                  <a:pt x="18288000" y="0"/>
                </a:lnTo>
                <a:lnTo>
                  <a:pt x="18288000" y="17472660"/>
                </a:lnTo>
                <a:lnTo>
                  <a:pt x="0" y="174726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grpSp>
        <p:nvGrpSpPr>
          <p:cNvPr id="3" name="Group 3"/>
          <p:cNvGrpSpPr/>
          <p:nvPr/>
        </p:nvGrpSpPr>
        <p:grpSpPr>
          <a:xfrm>
            <a:off x="481341" y="2268066"/>
            <a:ext cx="7068301" cy="7467602"/>
            <a:chOff x="0" y="0"/>
            <a:chExt cx="1861610" cy="1966776"/>
          </a:xfrm>
        </p:grpSpPr>
        <p:sp>
          <p:nvSpPr>
            <p:cNvPr id="4" name="Freeform 4"/>
            <p:cNvSpPr/>
            <p:nvPr/>
          </p:nvSpPr>
          <p:spPr>
            <a:xfrm>
              <a:off x="0" y="0"/>
              <a:ext cx="1861610" cy="1966776"/>
            </a:xfrm>
            <a:custGeom>
              <a:avLst/>
              <a:gdLst/>
              <a:ahLst/>
              <a:cxnLst/>
              <a:rect l="l" t="t" r="r" b="b"/>
              <a:pathLst>
                <a:path w="1861610" h="1966776">
                  <a:moveTo>
                    <a:pt x="55860" y="0"/>
                  </a:moveTo>
                  <a:lnTo>
                    <a:pt x="1805750" y="0"/>
                  </a:lnTo>
                  <a:cubicBezTo>
                    <a:pt x="1820565" y="0"/>
                    <a:pt x="1834773" y="5885"/>
                    <a:pt x="1845249" y="16361"/>
                  </a:cubicBezTo>
                  <a:cubicBezTo>
                    <a:pt x="1855725" y="26837"/>
                    <a:pt x="1861610" y="41045"/>
                    <a:pt x="1861610" y="55860"/>
                  </a:cubicBezTo>
                  <a:lnTo>
                    <a:pt x="1861610" y="1910916"/>
                  </a:lnTo>
                  <a:cubicBezTo>
                    <a:pt x="1861610" y="1941766"/>
                    <a:pt x="1836600" y="1966776"/>
                    <a:pt x="1805750" y="1966776"/>
                  </a:cubicBezTo>
                  <a:lnTo>
                    <a:pt x="55860" y="1966776"/>
                  </a:lnTo>
                  <a:cubicBezTo>
                    <a:pt x="25010" y="1966776"/>
                    <a:pt x="0" y="1941766"/>
                    <a:pt x="0" y="1910916"/>
                  </a:cubicBezTo>
                  <a:lnTo>
                    <a:pt x="0" y="55860"/>
                  </a:lnTo>
                  <a:cubicBezTo>
                    <a:pt x="0" y="25010"/>
                    <a:pt x="25010" y="0"/>
                    <a:pt x="55860" y="0"/>
                  </a:cubicBezTo>
                  <a:close/>
                </a:path>
              </a:pathLst>
            </a:custGeom>
            <a:solidFill>
              <a:srgbClr val="FAF9F0"/>
            </a:solidFill>
            <a:ln w="38100" cap="rnd">
              <a:solidFill>
                <a:srgbClr val="000000"/>
              </a:solidFill>
              <a:prstDash val="sysDot"/>
              <a:round/>
            </a:ln>
          </p:spPr>
          <p:txBody>
            <a:bodyPr/>
            <a:lstStyle/>
            <a:p>
              <a:endParaRPr lang="en-PH"/>
            </a:p>
          </p:txBody>
        </p:sp>
        <p:sp>
          <p:nvSpPr>
            <p:cNvPr id="5" name="TextBox 5"/>
            <p:cNvSpPr txBox="1"/>
            <p:nvPr/>
          </p:nvSpPr>
          <p:spPr>
            <a:xfrm>
              <a:off x="0" y="-38100"/>
              <a:ext cx="1861610" cy="2004876"/>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9144000" y="2268066"/>
            <a:ext cx="8569575" cy="7467602"/>
            <a:chOff x="0" y="0"/>
            <a:chExt cx="2257007" cy="1966776"/>
          </a:xfrm>
        </p:grpSpPr>
        <p:sp>
          <p:nvSpPr>
            <p:cNvPr id="7" name="Freeform 7"/>
            <p:cNvSpPr/>
            <p:nvPr/>
          </p:nvSpPr>
          <p:spPr>
            <a:xfrm>
              <a:off x="0" y="0"/>
              <a:ext cx="2257008" cy="1966776"/>
            </a:xfrm>
            <a:custGeom>
              <a:avLst/>
              <a:gdLst/>
              <a:ahLst/>
              <a:cxnLst/>
              <a:rect l="l" t="t" r="r" b="b"/>
              <a:pathLst>
                <a:path w="2257008" h="1966776">
                  <a:moveTo>
                    <a:pt x="46074" y="0"/>
                  </a:moveTo>
                  <a:lnTo>
                    <a:pt x="2210933" y="0"/>
                  </a:lnTo>
                  <a:cubicBezTo>
                    <a:pt x="2236379" y="0"/>
                    <a:pt x="2257008" y="20628"/>
                    <a:pt x="2257008" y="46074"/>
                  </a:cubicBezTo>
                  <a:lnTo>
                    <a:pt x="2257008" y="1920702"/>
                  </a:lnTo>
                  <a:cubicBezTo>
                    <a:pt x="2257008" y="1946148"/>
                    <a:pt x="2236379" y="1966776"/>
                    <a:pt x="2210933" y="1966776"/>
                  </a:cubicBezTo>
                  <a:lnTo>
                    <a:pt x="46074" y="1966776"/>
                  </a:lnTo>
                  <a:cubicBezTo>
                    <a:pt x="20628" y="1966776"/>
                    <a:pt x="0" y="1946148"/>
                    <a:pt x="0" y="1920702"/>
                  </a:cubicBezTo>
                  <a:lnTo>
                    <a:pt x="0" y="46074"/>
                  </a:lnTo>
                  <a:cubicBezTo>
                    <a:pt x="0" y="20628"/>
                    <a:pt x="20628" y="0"/>
                    <a:pt x="46074" y="0"/>
                  </a:cubicBezTo>
                  <a:close/>
                </a:path>
              </a:pathLst>
            </a:custGeom>
            <a:solidFill>
              <a:srgbClr val="FAF9F0"/>
            </a:solidFill>
            <a:ln w="38100" cap="rnd">
              <a:solidFill>
                <a:srgbClr val="000000"/>
              </a:solidFill>
              <a:prstDash val="sysDot"/>
              <a:round/>
            </a:ln>
          </p:spPr>
          <p:txBody>
            <a:bodyPr/>
            <a:lstStyle/>
            <a:p>
              <a:endParaRPr lang="en-PH"/>
            </a:p>
          </p:txBody>
        </p:sp>
        <p:sp>
          <p:nvSpPr>
            <p:cNvPr id="8" name="TextBox 8"/>
            <p:cNvSpPr txBox="1"/>
            <p:nvPr/>
          </p:nvSpPr>
          <p:spPr>
            <a:xfrm>
              <a:off x="0" y="-38100"/>
              <a:ext cx="2257007" cy="2004876"/>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2250844" y="267113"/>
            <a:ext cx="13841863" cy="1523174"/>
            <a:chOff x="0" y="0"/>
            <a:chExt cx="3109759" cy="342201"/>
          </a:xfrm>
        </p:grpSpPr>
        <p:sp>
          <p:nvSpPr>
            <p:cNvPr id="10" name="Freeform 10"/>
            <p:cNvSpPr/>
            <p:nvPr/>
          </p:nvSpPr>
          <p:spPr>
            <a:xfrm>
              <a:off x="0" y="0"/>
              <a:ext cx="3109759" cy="342201"/>
            </a:xfrm>
            <a:custGeom>
              <a:avLst/>
              <a:gdLst/>
              <a:ahLst/>
              <a:cxnLst/>
              <a:rect l="l" t="t" r="r" b="b"/>
              <a:pathLst>
                <a:path w="3109759" h="342201">
                  <a:moveTo>
                    <a:pt x="28525" y="0"/>
                  </a:moveTo>
                  <a:lnTo>
                    <a:pt x="3081234" y="0"/>
                  </a:lnTo>
                  <a:cubicBezTo>
                    <a:pt x="3096988" y="0"/>
                    <a:pt x="3109759" y="12771"/>
                    <a:pt x="3109759" y="28525"/>
                  </a:cubicBezTo>
                  <a:lnTo>
                    <a:pt x="3109759" y="313676"/>
                  </a:lnTo>
                  <a:cubicBezTo>
                    <a:pt x="3109759" y="329430"/>
                    <a:pt x="3096988" y="342201"/>
                    <a:pt x="3081234" y="342201"/>
                  </a:cubicBezTo>
                  <a:lnTo>
                    <a:pt x="28525" y="342201"/>
                  </a:lnTo>
                  <a:cubicBezTo>
                    <a:pt x="12771" y="342201"/>
                    <a:pt x="0" y="329430"/>
                    <a:pt x="0" y="313676"/>
                  </a:cubicBezTo>
                  <a:lnTo>
                    <a:pt x="0" y="28525"/>
                  </a:lnTo>
                  <a:cubicBezTo>
                    <a:pt x="0" y="12771"/>
                    <a:pt x="12771" y="0"/>
                    <a:pt x="28525" y="0"/>
                  </a:cubicBezTo>
                  <a:close/>
                </a:path>
              </a:pathLst>
            </a:custGeom>
            <a:solidFill>
              <a:srgbClr val="3D4964"/>
            </a:solidFill>
          </p:spPr>
          <p:txBody>
            <a:bodyPr/>
            <a:lstStyle/>
            <a:p>
              <a:endParaRPr lang="en-PH"/>
            </a:p>
          </p:txBody>
        </p:sp>
        <p:sp>
          <p:nvSpPr>
            <p:cNvPr id="11" name="TextBox 11"/>
            <p:cNvSpPr txBox="1"/>
            <p:nvPr/>
          </p:nvSpPr>
          <p:spPr>
            <a:xfrm>
              <a:off x="0" y="-38100"/>
              <a:ext cx="3109759" cy="380301"/>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6993727" y="7829424"/>
            <a:ext cx="2713516" cy="1906245"/>
          </a:xfrm>
          <a:custGeom>
            <a:avLst/>
            <a:gdLst/>
            <a:ahLst/>
            <a:cxnLst/>
            <a:rect l="l" t="t" r="r" b="b"/>
            <a:pathLst>
              <a:path w="2713516" h="1906245">
                <a:moveTo>
                  <a:pt x="0" y="0"/>
                </a:moveTo>
                <a:lnTo>
                  <a:pt x="2713516" y="0"/>
                </a:lnTo>
                <a:lnTo>
                  <a:pt x="2713516" y="1906245"/>
                </a:lnTo>
                <a:lnTo>
                  <a:pt x="0" y="19062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H"/>
          </a:p>
        </p:txBody>
      </p:sp>
      <p:sp>
        <p:nvSpPr>
          <p:cNvPr id="13" name="TextBox 13"/>
          <p:cNvSpPr txBox="1"/>
          <p:nvPr/>
        </p:nvSpPr>
        <p:spPr>
          <a:xfrm>
            <a:off x="1403719" y="3098790"/>
            <a:ext cx="5223544" cy="2342879"/>
          </a:xfrm>
          <a:prstGeom prst="rect">
            <a:avLst/>
          </a:prstGeom>
        </p:spPr>
        <p:txBody>
          <a:bodyPr lIns="0" tIns="0" rIns="0" bIns="0" rtlCol="0" anchor="t">
            <a:spAutoFit/>
          </a:bodyPr>
          <a:lstStyle/>
          <a:p>
            <a:pPr algn="l">
              <a:lnSpc>
                <a:spcPts val="8093"/>
              </a:lnSpc>
            </a:pPr>
            <a:r>
              <a:rPr lang="en-US" sz="8992" spc="-611">
                <a:solidFill>
                  <a:srgbClr val="26334C"/>
                </a:solidFill>
                <a:latin typeface="TAN Harmoni"/>
              </a:rPr>
              <a:t>1987 PHILIPPINE CONSTITUTION </a:t>
            </a:r>
          </a:p>
        </p:txBody>
      </p:sp>
      <p:sp>
        <p:nvSpPr>
          <p:cNvPr id="14" name="TextBox 14"/>
          <p:cNvSpPr txBox="1"/>
          <p:nvPr/>
        </p:nvSpPr>
        <p:spPr>
          <a:xfrm>
            <a:off x="3326124" y="159685"/>
            <a:ext cx="11691303" cy="1490379"/>
          </a:xfrm>
          <a:prstGeom prst="rect">
            <a:avLst/>
          </a:prstGeom>
        </p:spPr>
        <p:txBody>
          <a:bodyPr lIns="0" tIns="0" rIns="0" bIns="0" rtlCol="0" anchor="t">
            <a:spAutoFit/>
          </a:bodyPr>
          <a:lstStyle/>
          <a:p>
            <a:pPr algn="l">
              <a:lnSpc>
                <a:spcPts val="10608"/>
              </a:lnSpc>
              <a:spcBef>
                <a:spcPct val="0"/>
              </a:spcBef>
            </a:pPr>
            <a:r>
              <a:rPr lang="en-US" sz="7577">
                <a:solidFill>
                  <a:srgbClr val="FFFFFF"/>
                </a:solidFill>
                <a:latin typeface="TAN Harmoni"/>
              </a:rPr>
              <a:t>INTERNATIONAL AND NATIONAL LAWS</a:t>
            </a:r>
          </a:p>
        </p:txBody>
      </p:sp>
      <p:sp>
        <p:nvSpPr>
          <p:cNvPr id="15" name="TextBox 15"/>
          <p:cNvSpPr txBox="1"/>
          <p:nvPr/>
        </p:nvSpPr>
        <p:spPr>
          <a:xfrm>
            <a:off x="1316869" y="5422619"/>
            <a:ext cx="5676858" cy="3608672"/>
          </a:xfrm>
          <a:prstGeom prst="rect">
            <a:avLst/>
          </a:prstGeom>
        </p:spPr>
        <p:txBody>
          <a:bodyPr lIns="0" tIns="0" rIns="0" bIns="0" rtlCol="0" anchor="t">
            <a:spAutoFit/>
          </a:bodyPr>
          <a:lstStyle/>
          <a:p>
            <a:pPr algn="l">
              <a:lnSpc>
                <a:spcPts val="4082"/>
              </a:lnSpc>
            </a:pPr>
            <a:r>
              <a:rPr lang="en-US" sz="3292">
                <a:solidFill>
                  <a:srgbClr val="000000"/>
                </a:solidFill>
                <a:latin typeface="Dekko"/>
              </a:rPr>
              <a:t>provides that the State “shall protect and promote the right of all citizens to quality education at all levels and shall take appropriate steps to make education accessible to all” (Article XIV, Section 1) </a:t>
            </a:r>
          </a:p>
        </p:txBody>
      </p:sp>
      <p:sp>
        <p:nvSpPr>
          <p:cNvPr id="16" name="Freeform 16"/>
          <p:cNvSpPr/>
          <p:nvPr/>
        </p:nvSpPr>
        <p:spPr>
          <a:xfrm>
            <a:off x="7058445" y="7874888"/>
            <a:ext cx="2584081" cy="1815317"/>
          </a:xfrm>
          <a:custGeom>
            <a:avLst/>
            <a:gdLst/>
            <a:ahLst/>
            <a:cxnLst/>
            <a:rect l="l" t="t" r="r" b="b"/>
            <a:pathLst>
              <a:path w="2584081" h="1815317">
                <a:moveTo>
                  <a:pt x="0" y="0"/>
                </a:moveTo>
                <a:lnTo>
                  <a:pt x="2584081" y="0"/>
                </a:lnTo>
                <a:lnTo>
                  <a:pt x="2584081" y="1815317"/>
                </a:lnTo>
                <a:lnTo>
                  <a:pt x="0" y="18153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H"/>
          </a:p>
        </p:txBody>
      </p:sp>
      <p:sp>
        <p:nvSpPr>
          <p:cNvPr id="17" name="TextBox 17"/>
          <p:cNvSpPr txBox="1"/>
          <p:nvPr/>
        </p:nvSpPr>
        <p:spPr>
          <a:xfrm>
            <a:off x="9773918" y="2628933"/>
            <a:ext cx="7658718" cy="6736344"/>
          </a:xfrm>
          <a:prstGeom prst="rect">
            <a:avLst/>
          </a:prstGeom>
        </p:spPr>
        <p:txBody>
          <a:bodyPr lIns="0" tIns="0" rIns="0" bIns="0" rtlCol="0" anchor="t">
            <a:spAutoFit/>
          </a:bodyPr>
          <a:lstStyle/>
          <a:p>
            <a:pPr algn="ctr">
              <a:lnSpc>
                <a:spcPts val="4356"/>
              </a:lnSpc>
            </a:pPr>
            <a:r>
              <a:rPr lang="en-US" sz="3513">
                <a:solidFill>
                  <a:srgbClr val="000000"/>
                </a:solidFill>
                <a:latin typeface="Dekko"/>
              </a:rPr>
              <a:t>Universal Declaration of Human Rights (UDHR)</a:t>
            </a:r>
          </a:p>
          <a:p>
            <a:pPr algn="ctr">
              <a:lnSpc>
                <a:spcPts val="1820"/>
              </a:lnSpc>
            </a:pPr>
            <a:endParaRPr lang="en-US" sz="3513">
              <a:solidFill>
                <a:srgbClr val="000000"/>
              </a:solidFill>
              <a:latin typeface="Dekko"/>
            </a:endParaRPr>
          </a:p>
          <a:p>
            <a:pPr algn="ctr">
              <a:lnSpc>
                <a:spcPts val="1820"/>
              </a:lnSpc>
            </a:pPr>
            <a:endParaRPr lang="en-US" sz="3513">
              <a:solidFill>
                <a:srgbClr val="000000"/>
              </a:solidFill>
              <a:latin typeface="Dekko"/>
            </a:endParaRPr>
          </a:p>
          <a:p>
            <a:pPr algn="ctr">
              <a:lnSpc>
                <a:spcPts val="4356"/>
              </a:lnSpc>
            </a:pPr>
            <a:r>
              <a:rPr lang="en-US" sz="3513">
                <a:solidFill>
                  <a:srgbClr val="000000"/>
                </a:solidFill>
                <a:latin typeface="Dekko"/>
              </a:rPr>
              <a:t>International Covenant on Civil and Political Rights (ICCPR)</a:t>
            </a:r>
          </a:p>
          <a:p>
            <a:pPr algn="ctr">
              <a:lnSpc>
                <a:spcPts val="1835"/>
              </a:lnSpc>
            </a:pPr>
            <a:endParaRPr lang="en-US" sz="3513">
              <a:solidFill>
                <a:srgbClr val="000000"/>
              </a:solidFill>
              <a:latin typeface="Dekko"/>
            </a:endParaRPr>
          </a:p>
          <a:p>
            <a:pPr algn="ctr">
              <a:lnSpc>
                <a:spcPts val="1835"/>
              </a:lnSpc>
            </a:pPr>
            <a:endParaRPr lang="en-US" sz="3513">
              <a:solidFill>
                <a:srgbClr val="000000"/>
              </a:solidFill>
              <a:latin typeface="Dekko"/>
            </a:endParaRPr>
          </a:p>
          <a:p>
            <a:pPr algn="ctr">
              <a:lnSpc>
                <a:spcPts val="4356"/>
              </a:lnSpc>
            </a:pPr>
            <a:r>
              <a:rPr lang="en-US" sz="3513">
                <a:solidFill>
                  <a:srgbClr val="000000"/>
                </a:solidFill>
                <a:latin typeface="Dekko"/>
              </a:rPr>
              <a:t>International Covenant on Economic, Social, and Cultural Rights (ICESCR)</a:t>
            </a:r>
          </a:p>
          <a:p>
            <a:pPr algn="ctr">
              <a:lnSpc>
                <a:spcPts val="1820"/>
              </a:lnSpc>
            </a:pPr>
            <a:endParaRPr lang="en-US" sz="3513">
              <a:solidFill>
                <a:srgbClr val="000000"/>
              </a:solidFill>
              <a:latin typeface="Dekko"/>
            </a:endParaRPr>
          </a:p>
          <a:p>
            <a:pPr algn="ctr">
              <a:lnSpc>
                <a:spcPts val="1820"/>
              </a:lnSpc>
            </a:pPr>
            <a:endParaRPr lang="en-US" sz="3513">
              <a:solidFill>
                <a:srgbClr val="000000"/>
              </a:solidFill>
              <a:latin typeface="Dekko"/>
            </a:endParaRPr>
          </a:p>
          <a:p>
            <a:pPr algn="ctr">
              <a:lnSpc>
                <a:spcPts val="4356"/>
              </a:lnSpc>
            </a:pPr>
            <a:r>
              <a:rPr lang="en-US" sz="3513">
                <a:solidFill>
                  <a:srgbClr val="000000"/>
                </a:solidFill>
                <a:latin typeface="Dekko"/>
              </a:rPr>
              <a:t> Convention on the Rights of the Child (CRC)</a:t>
            </a:r>
          </a:p>
          <a:p>
            <a:pPr algn="ctr">
              <a:lnSpc>
                <a:spcPts val="1820"/>
              </a:lnSpc>
            </a:pPr>
            <a:endParaRPr lang="en-US" sz="3513">
              <a:solidFill>
                <a:srgbClr val="000000"/>
              </a:solidFill>
              <a:latin typeface="Dekko"/>
            </a:endParaRPr>
          </a:p>
          <a:p>
            <a:pPr algn="ctr">
              <a:lnSpc>
                <a:spcPts val="1820"/>
              </a:lnSpc>
            </a:pPr>
            <a:endParaRPr lang="en-US" sz="3513">
              <a:solidFill>
                <a:srgbClr val="000000"/>
              </a:solidFill>
              <a:latin typeface="Dekko"/>
            </a:endParaRPr>
          </a:p>
          <a:p>
            <a:pPr algn="ctr">
              <a:lnSpc>
                <a:spcPts val="4356"/>
              </a:lnSpc>
            </a:pPr>
            <a:r>
              <a:rPr lang="en-US" sz="3513">
                <a:solidFill>
                  <a:srgbClr val="000000"/>
                </a:solidFill>
                <a:latin typeface="Dekko"/>
              </a:rPr>
              <a:t>Convention on the Elimination of All Forms cf Discrimination Against Women (CEDAW)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1CFD1"/>
        </a:solidFill>
        <a:effectLst/>
      </p:bgPr>
    </p:bg>
    <p:spTree>
      <p:nvGrpSpPr>
        <p:cNvPr id="1" name=""/>
        <p:cNvGrpSpPr/>
        <p:nvPr/>
      </p:nvGrpSpPr>
      <p:grpSpPr>
        <a:xfrm>
          <a:off x="0" y="0"/>
          <a:ext cx="0" cy="0"/>
          <a:chOff x="0" y="0"/>
          <a:chExt cx="0" cy="0"/>
        </a:xfrm>
      </p:grpSpPr>
      <p:sp>
        <p:nvSpPr>
          <p:cNvPr id="2" name="Freeform 2"/>
          <p:cNvSpPr/>
          <p:nvPr/>
        </p:nvSpPr>
        <p:spPr>
          <a:xfrm>
            <a:off x="2752144" y="453433"/>
            <a:ext cx="13103527" cy="1179317"/>
          </a:xfrm>
          <a:custGeom>
            <a:avLst/>
            <a:gdLst/>
            <a:ahLst/>
            <a:cxnLst/>
            <a:rect l="l" t="t" r="r" b="b"/>
            <a:pathLst>
              <a:path w="13103527" h="1179317">
                <a:moveTo>
                  <a:pt x="0" y="0"/>
                </a:moveTo>
                <a:lnTo>
                  <a:pt x="13103526" y="0"/>
                </a:lnTo>
                <a:lnTo>
                  <a:pt x="13103526" y="1179317"/>
                </a:lnTo>
                <a:lnTo>
                  <a:pt x="0" y="117931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3" name="Freeform 3"/>
          <p:cNvSpPr/>
          <p:nvPr/>
        </p:nvSpPr>
        <p:spPr>
          <a:xfrm>
            <a:off x="6427357" y="2440745"/>
            <a:ext cx="5753100" cy="7516298"/>
          </a:xfrm>
          <a:custGeom>
            <a:avLst/>
            <a:gdLst/>
            <a:ahLst/>
            <a:cxnLst/>
            <a:rect l="l" t="t" r="r" b="b"/>
            <a:pathLst>
              <a:path w="5753100" h="7516298">
                <a:moveTo>
                  <a:pt x="0" y="0"/>
                </a:moveTo>
                <a:lnTo>
                  <a:pt x="5753100" y="0"/>
                </a:lnTo>
                <a:lnTo>
                  <a:pt x="5753100" y="7516298"/>
                </a:lnTo>
                <a:lnTo>
                  <a:pt x="0" y="75162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H"/>
          </a:p>
        </p:txBody>
      </p:sp>
      <p:sp>
        <p:nvSpPr>
          <p:cNvPr id="4" name="TextBox 4"/>
          <p:cNvSpPr txBox="1"/>
          <p:nvPr/>
        </p:nvSpPr>
        <p:spPr>
          <a:xfrm>
            <a:off x="1640626" y="333751"/>
            <a:ext cx="15006748" cy="1279949"/>
          </a:xfrm>
          <a:prstGeom prst="rect">
            <a:avLst/>
          </a:prstGeom>
        </p:spPr>
        <p:txBody>
          <a:bodyPr lIns="0" tIns="0" rIns="0" bIns="0" rtlCol="0" anchor="t">
            <a:spAutoFit/>
          </a:bodyPr>
          <a:lstStyle/>
          <a:p>
            <a:pPr algn="ctr">
              <a:lnSpc>
                <a:spcPts val="9116"/>
              </a:lnSpc>
              <a:spcBef>
                <a:spcPct val="0"/>
              </a:spcBef>
            </a:pPr>
            <a:r>
              <a:rPr lang="en-US" sz="6511">
                <a:solidFill>
                  <a:srgbClr val="3D4964"/>
                </a:solidFill>
                <a:latin typeface="TAN Harmoni"/>
              </a:rPr>
              <a:t>PLANS IMPLEMENTED BY THE GRP </a:t>
            </a:r>
          </a:p>
        </p:txBody>
      </p:sp>
      <p:sp>
        <p:nvSpPr>
          <p:cNvPr id="5" name="Freeform 5"/>
          <p:cNvSpPr/>
          <p:nvPr/>
        </p:nvSpPr>
        <p:spPr>
          <a:xfrm>
            <a:off x="415558" y="2440745"/>
            <a:ext cx="5753100" cy="7516298"/>
          </a:xfrm>
          <a:custGeom>
            <a:avLst/>
            <a:gdLst/>
            <a:ahLst/>
            <a:cxnLst/>
            <a:rect l="l" t="t" r="r" b="b"/>
            <a:pathLst>
              <a:path w="5753100" h="7516298">
                <a:moveTo>
                  <a:pt x="0" y="0"/>
                </a:moveTo>
                <a:lnTo>
                  <a:pt x="5753100" y="0"/>
                </a:lnTo>
                <a:lnTo>
                  <a:pt x="5753100" y="7516298"/>
                </a:lnTo>
                <a:lnTo>
                  <a:pt x="0" y="751629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H"/>
          </a:p>
        </p:txBody>
      </p:sp>
      <p:sp>
        <p:nvSpPr>
          <p:cNvPr id="6" name="Freeform 6"/>
          <p:cNvSpPr/>
          <p:nvPr/>
        </p:nvSpPr>
        <p:spPr>
          <a:xfrm>
            <a:off x="12437632" y="2440745"/>
            <a:ext cx="5753100" cy="7516298"/>
          </a:xfrm>
          <a:custGeom>
            <a:avLst/>
            <a:gdLst/>
            <a:ahLst/>
            <a:cxnLst/>
            <a:rect l="l" t="t" r="r" b="b"/>
            <a:pathLst>
              <a:path w="5753100" h="7516298">
                <a:moveTo>
                  <a:pt x="0" y="0"/>
                </a:moveTo>
                <a:lnTo>
                  <a:pt x="5753100" y="0"/>
                </a:lnTo>
                <a:lnTo>
                  <a:pt x="5753100" y="7516298"/>
                </a:lnTo>
                <a:lnTo>
                  <a:pt x="0" y="75162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PH"/>
          </a:p>
        </p:txBody>
      </p:sp>
      <p:sp>
        <p:nvSpPr>
          <p:cNvPr id="7" name="TextBox 7"/>
          <p:cNvSpPr txBox="1"/>
          <p:nvPr/>
        </p:nvSpPr>
        <p:spPr>
          <a:xfrm>
            <a:off x="2185989" y="3359917"/>
            <a:ext cx="1888389" cy="992788"/>
          </a:xfrm>
          <a:prstGeom prst="rect">
            <a:avLst/>
          </a:prstGeom>
        </p:spPr>
        <p:txBody>
          <a:bodyPr lIns="0" tIns="0" rIns="0" bIns="0" rtlCol="0" anchor="t">
            <a:spAutoFit/>
          </a:bodyPr>
          <a:lstStyle/>
          <a:p>
            <a:pPr algn="ctr">
              <a:lnSpc>
                <a:spcPts val="6013"/>
              </a:lnSpc>
            </a:pPr>
            <a:r>
              <a:rPr lang="en-US" sz="6681" spc="-454">
                <a:solidFill>
                  <a:srgbClr val="1E6DE0"/>
                </a:solidFill>
                <a:latin typeface="TAN Harmoni"/>
              </a:rPr>
              <a:t>GLOBAL</a:t>
            </a:r>
          </a:p>
        </p:txBody>
      </p:sp>
      <p:sp>
        <p:nvSpPr>
          <p:cNvPr id="8" name="TextBox 8"/>
          <p:cNvSpPr txBox="1"/>
          <p:nvPr/>
        </p:nvSpPr>
        <p:spPr>
          <a:xfrm>
            <a:off x="7312819" y="3359917"/>
            <a:ext cx="3980652" cy="997528"/>
          </a:xfrm>
          <a:prstGeom prst="rect">
            <a:avLst/>
          </a:prstGeom>
        </p:spPr>
        <p:txBody>
          <a:bodyPr lIns="0" tIns="0" rIns="0" bIns="0" rtlCol="0" anchor="t">
            <a:spAutoFit/>
          </a:bodyPr>
          <a:lstStyle/>
          <a:p>
            <a:pPr algn="ctr">
              <a:lnSpc>
                <a:spcPts val="6013"/>
              </a:lnSpc>
            </a:pPr>
            <a:r>
              <a:rPr lang="en-US" sz="6681" spc="-454">
                <a:solidFill>
                  <a:srgbClr val="EA6394"/>
                </a:solidFill>
                <a:latin typeface="TAN Harmoni"/>
              </a:rPr>
              <a:t>SOUTHEAST ASIA</a:t>
            </a:r>
          </a:p>
        </p:txBody>
      </p:sp>
      <p:sp>
        <p:nvSpPr>
          <p:cNvPr id="9" name="TextBox 9"/>
          <p:cNvSpPr txBox="1"/>
          <p:nvPr/>
        </p:nvSpPr>
        <p:spPr>
          <a:xfrm>
            <a:off x="13323856" y="3359917"/>
            <a:ext cx="3980652" cy="997528"/>
          </a:xfrm>
          <a:prstGeom prst="rect">
            <a:avLst/>
          </a:prstGeom>
        </p:spPr>
        <p:txBody>
          <a:bodyPr lIns="0" tIns="0" rIns="0" bIns="0" rtlCol="0" anchor="t">
            <a:spAutoFit/>
          </a:bodyPr>
          <a:lstStyle/>
          <a:p>
            <a:pPr algn="ctr">
              <a:lnSpc>
                <a:spcPts val="6013"/>
              </a:lnSpc>
            </a:pPr>
            <a:r>
              <a:rPr lang="en-US" sz="6681" spc="-454">
                <a:solidFill>
                  <a:srgbClr val="452A1E"/>
                </a:solidFill>
                <a:latin typeface="TAN Harmoni"/>
              </a:rPr>
              <a:t>LOCAL</a:t>
            </a:r>
          </a:p>
        </p:txBody>
      </p:sp>
      <p:sp>
        <p:nvSpPr>
          <p:cNvPr id="10" name="TextBox 10"/>
          <p:cNvSpPr txBox="1"/>
          <p:nvPr/>
        </p:nvSpPr>
        <p:spPr>
          <a:xfrm>
            <a:off x="624329" y="4333654"/>
            <a:ext cx="5011709" cy="5112551"/>
          </a:xfrm>
          <a:prstGeom prst="rect">
            <a:avLst/>
          </a:prstGeom>
        </p:spPr>
        <p:txBody>
          <a:bodyPr lIns="0" tIns="0" rIns="0" bIns="0" rtlCol="0" anchor="t">
            <a:spAutoFit/>
          </a:bodyPr>
          <a:lstStyle/>
          <a:p>
            <a:pPr algn="ctr">
              <a:lnSpc>
                <a:spcPts val="2904"/>
              </a:lnSpc>
            </a:pPr>
            <a:r>
              <a:rPr lang="en-US" sz="2342">
                <a:solidFill>
                  <a:srgbClr val="1B377D"/>
                </a:solidFill>
                <a:latin typeface="Fredoka"/>
              </a:rPr>
              <a:t>1995 Beijing Platform for Action (Strategic Objective B on Education)</a:t>
            </a:r>
          </a:p>
          <a:p>
            <a:pPr algn="ctr">
              <a:lnSpc>
                <a:spcPts val="1611"/>
              </a:lnSpc>
            </a:pPr>
            <a:endParaRPr lang="en-US" sz="2342">
              <a:solidFill>
                <a:srgbClr val="1B377D"/>
              </a:solidFill>
              <a:latin typeface="Fredoka"/>
            </a:endParaRPr>
          </a:p>
          <a:p>
            <a:pPr algn="ctr">
              <a:lnSpc>
                <a:spcPts val="2904"/>
              </a:lnSpc>
            </a:pPr>
            <a:r>
              <a:rPr lang="en-US" sz="2342">
                <a:solidFill>
                  <a:srgbClr val="1B377D"/>
                </a:solidFill>
                <a:latin typeface="Fredoka"/>
              </a:rPr>
              <a:t> 2015 Millenmum Development Goals (Goal No. 2 on Universal Education and Goal No. 3 on Gender Equality)</a:t>
            </a:r>
          </a:p>
          <a:p>
            <a:pPr algn="ctr">
              <a:lnSpc>
                <a:spcPts val="1611"/>
              </a:lnSpc>
            </a:pPr>
            <a:endParaRPr lang="en-US" sz="2342">
              <a:solidFill>
                <a:srgbClr val="1B377D"/>
              </a:solidFill>
              <a:latin typeface="Fredoka"/>
            </a:endParaRPr>
          </a:p>
          <a:p>
            <a:pPr algn="ctr">
              <a:lnSpc>
                <a:spcPts val="2904"/>
              </a:lnSpc>
            </a:pPr>
            <a:r>
              <a:rPr lang="en-US" sz="2342">
                <a:solidFill>
                  <a:srgbClr val="1B377D"/>
                </a:solidFill>
                <a:latin typeface="Fredoka"/>
              </a:rPr>
              <a:t> 2030 Agenda for Sustainable Development or the Sustainable Development Goals (Goal No. 4 on Quality Education, Goal No. 5 on Gender Equality, and Goal No. 10 on Reduced Inequalities)</a:t>
            </a:r>
          </a:p>
        </p:txBody>
      </p:sp>
      <p:sp>
        <p:nvSpPr>
          <p:cNvPr id="11" name="TextBox 11"/>
          <p:cNvSpPr txBox="1"/>
          <p:nvPr/>
        </p:nvSpPr>
        <p:spPr>
          <a:xfrm>
            <a:off x="6986146" y="4736109"/>
            <a:ext cx="4315707" cy="3626651"/>
          </a:xfrm>
          <a:prstGeom prst="rect">
            <a:avLst/>
          </a:prstGeom>
        </p:spPr>
        <p:txBody>
          <a:bodyPr lIns="0" tIns="0" rIns="0" bIns="0" rtlCol="0" anchor="t">
            <a:spAutoFit/>
          </a:bodyPr>
          <a:lstStyle/>
          <a:p>
            <a:pPr algn="ctr">
              <a:lnSpc>
                <a:spcPts val="2904"/>
              </a:lnSpc>
            </a:pPr>
            <a:r>
              <a:rPr lang="en-US" sz="2342">
                <a:solidFill>
                  <a:srgbClr val="C25079"/>
                </a:solidFill>
                <a:latin typeface="Fredoka"/>
              </a:rPr>
              <a:t>ASEAN Socio-Cultural Community Blueprint 2025, which envisions an inclusive ASEAN that works toward the achievement of gender equality and the elimination of all forms of discrimination, and addresses the intersectionality of women's discrimination. </a:t>
            </a:r>
          </a:p>
        </p:txBody>
      </p:sp>
      <p:sp>
        <p:nvSpPr>
          <p:cNvPr id="12" name="TextBox 12"/>
          <p:cNvSpPr txBox="1"/>
          <p:nvPr/>
        </p:nvSpPr>
        <p:spPr>
          <a:xfrm>
            <a:off x="13118229" y="4600354"/>
            <a:ext cx="4315707" cy="4350551"/>
          </a:xfrm>
          <a:prstGeom prst="rect">
            <a:avLst/>
          </a:prstGeom>
        </p:spPr>
        <p:txBody>
          <a:bodyPr lIns="0" tIns="0" rIns="0" bIns="0" rtlCol="0" anchor="t">
            <a:spAutoFit/>
          </a:bodyPr>
          <a:lstStyle/>
          <a:p>
            <a:pPr algn="ctr">
              <a:lnSpc>
                <a:spcPts val="2904"/>
              </a:lnSpc>
            </a:pPr>
            <a:r>
              <a:rPr lang="en-US" sz="2342">
                <a:solidFill>
                  <a:srgbClr val="452A1E"/>
                </a:solidFill>
                <a:latin typeface="Fredoka"/>
              </a:rPr>
              <a:t>Republic Act (RA) No. 10533, or the Enhanced Basic Education Act of 2013</a:t>
            </a:r>
          </a:p>
          <a:p>
            <a:pPr algn="ctr">
              <a:lnSpc>
                <a:spcPts val="2904"/>
              </a:lnSpc>
            </a:pPr>
            <a:endParaRPr lang="en-US" sz="2342">
              <a:solidFill>
                <a:srgbClr val="452A1E"/>
              </a:solidFill>
              <a:latin typeface="Fredoka"/>
            </a:endParaRPr>
          </a:p>
          <a:p>
            <a:pPr algn="ctr">
              <a:lnSpc>
                <a:spcPts val="2904"/>
              </a:lnSpc>
            </a:pPr>
            <a:r>
              <a:rPr lang="en-US" sz="2342">
                <a:solidFill>
                  <a:srgbClr val="452A1E"/>
                </a:solidFill>
                <a:latin typeface="Fredoka"/>
              </a:rPr>
              <a:t>Under the Implementing Rules and Regulations of RA No. 10533, the Department of Education (DepEd) is mandated to ensure that the basic education curriculum is gender- and culture-sensitive (Rule II, Section 10.2)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grpSp>
        <p:nvGrpSpPr>
          <p:cNvPr id="2" name="Group 2"/>
          <p:cNvGrpSpPr/>
          <p:nvPr/>
        </p:nvGrpSpPr>
        <p:grpSpPr>
          <a:xfrm>
            <a:off x="547998" y="551331"/>
            <a:ext cx="17192004" cy="9184338"/>
            <a:chOff x="0" y="0"/>
            <a:chExt cx="4527935" cy="2418920"/>
          </a:xfrm>
        </p:grpSpPr>
        <p:sp>
          <p:nvSpPr>
            <p:cNvPr id="3" name="Freeform 3"/>
            <p:cNvSpPr/>
            <p:nvPr/>
          </p:nvSpPr>
          <p:spPr>
            <a:xfrm>
              <a:off x="0" y="0"/>
              <a:ext cx="4527935" cy="2418920"/>
            </a:xfrm>
            <a:custGeom>
              <a:avLst/>
              <a:gdLst/>
              <a:ahLst/>
              <a:cxnLst/>
              <a:rect l="l" t="t" r="r" b="b"/>
              <a:pathLst>
                <a:path w="4527935" h="2418920">
                  <a:moveTo>
                    <a:pt x="22966" y="0"/>
                  </a:moveTo>
                  <a:lnTo>
                    <a:pt x="4504969" y="0"/>
                  </a:lnTo>
                  <a:cubicBezTo>
                    <a:pt x="4517653" y="0"/>
                    <a:pt x="4527935" y="10282"/>
                    <a:pt x="4527935" y="22966"/>
                  </a:cubicBezTo>
                  <a:lnTo>
                    <a:pt x="4527935" y="2395954"/>
                  </a:lnTo>
                  <a:cubicBezTo>
                    <a:pt x="4527935" y="2408638"/>
                    <a:pt x="4517653" y="2418920"/>
                    <a:pt x="4504969" y="2418920"/>
                  </a:cubicBezTo>
                  <a:lnTo>
                    <a:pt x="22966" y="2418920"/>
                  </a:lnTo>
                  <a:cubicBezTo>
                    <a:pt x="10282" y="2418920"/>
                    <a:pt x="0" y="2408638"/>
                    <a:pt x="0" y="2395954"/>
                  </a:cubicBezTo>
                  <a:lnTo>
                    <a:pt x="0" y="22966"/>
                  </a:lnTo>
                  <a:cubicBezTo>
                    <a:pt x="0" y="10282"/>
                    <a:pt x="10282" y="0"/>
                    <a:pt x="22966" y="0"/>
                  </a:cubicBezTo>
                  <a:close/>
                </a:path>
              </a:pathLst>
            </a:custGeom>
            <a:solidFill>
              <a:srgbClr val="3D4964"/>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45702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582893" y="2138256"/>
            <a:ext cx="6025553" cy="6010489"/>
          </a:xfrm>
          <a:custGeom>
            <a:avLst/>
            <a:gdLst/>
            <a:ahLst/>
            <a:cxnLst/>
            <a:rect l="l" t="t" r="r" b="b"/>
            <a:pathLst>
              <a:path w="6025553" h="6010489">
                <a:moveTo>
                  <a:pt x="0" y="0"/>
                </a:moveTo>
                <a:lnTo>
                  <a:pt x="6025553" y="0"/>
                </a:lnTo>
                <a:lnTo>
                  <a:pt x="6025553" y="6010488"/>
                </a:lnTo>
                <a:lnTo>
                  <a:pt x="0" y="601048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6" name="TextBox 6"/>
          <p:cNvSpPr txBox="1"/>
          <p:nvPr/>
        </p:nvSpPr>
        <p:spPr>
          <a:xfrm>
            <a:off x="8028185" y="3223911"/>
            <a:ext cx="9183395" cy="5878441"/>
          </a:xfrm>
          <a:prstGeom prst="rect">
            <a:avLst/>
          </a:prstGeom>
        </p:spPr>
        <p:txBody>
          <a:bodyPr lIns="0" tIns="0" rIns="0" bIns="0" rtlCol="0" anchor="t">
            <a:spAutoFit/>
          </a:bodyPr>
          <a:lstStyle/>
          <a:p>
            <a:pPr algn="l">
              <a:lnSpc>
                <a:spcPts val="4256"/>
              </a:lnSpc>
            </a:pPr>
            <a:r>
              <a:rPr lang="en-US" sz="3040">
                <a:solidFill>
                  <a:srgbClr val="FFFFFF"/>
                </a:solidFill>
                <a:latin typeface="Dekko"/>
              </a:rPr>
              <a:t> This policy shall apply to all:</a:t>
            </a:r>
          </a:p>
          <a:p>
            <a:pPr algn="l">
              <a:lnSpc>
                <a:spcPts val="4256"/>
              </a:lnSpc>
            </a:pPr>
            <a:r>
              <a:rPr lang="en-US" sz="3040">
                <a:solidFill>
                  <a:srgbClr val="FFFFFF"/>
                </a:solidFill>
                <a:latin typeface="Dekko"/>
              </a:rPr>
              <a:t>a)   Officials and employees of the DepEd;</a:t>
            </a:r>
          </a:p>
          <a:p>
            <a:pPr algn="l">
              <a:lnSpc>
                <a:spcPts val="2056"/>
              </a:lnSpc>
            </a:pPr>
            <a:endParaRPr lang="en-US" sz="3040">
              <a:solidFill>
                <a:srgbClr val="FFFFFF"/>
              </a:solidFill>
              <a:latin typeface="Dekko"/>
            </a:endParaRPr>
          </a:p>
          <a:p>
            <a:pPr algn="l">
              <a:lnSpc>
                <a:spcPts val="4256"/>
              </a:lnSpc>
            </a:pPr>
            <a:r>
              <a:rPr lang="en-US" sz="3040">
                <a:solidFill>
                  <a:srgbClr val="FFFFFF"/>
                </a:solidFill>
                <a:latin typeface="Dekko"/>
              </a:rPr>
              <a:t>b)  Officials and employees of private elementary, junior, and senior high schools; and</a:t>
            </a:r>
          </a:p>
          <a:p>
            <a:pPr algn="l">
              <a:lnSpc>
                <a:spcPts val="2056"/>
              </a:lnSpc>
            </a:pPr>
            <a:endParaRPr lang="en-US" sz="3040">
              <a:solidFill>
                <a:srgbClr val="FFFFFF"/>
              </a:solidFill>
              <a:latin typeface="Dekko"/>
            </a:endParaRPr>
          </a:p>
          <a:p>
            <a:pPr algn="l">
              <a:lnSpc>
                <a:spcPts val="4256"/>
              </a:lnSpc>
            </a:pPr>
            <a:r>
              <a:rPr lang="en-US" sz="3040">
                <a:solidFill>
                  <a:srgbClr val="FFFFFF"/>
                </a:solidFill>
                <a:latin typeface="Dekko"/>
              </a:rPr>
              <a:t>c)  Learners of public and private elementaiy, junior, and senior high schools, and of learning centers for Special Education and Alternative Learning System (ALS) and laboratory schools of State Universities and Colleges (SUCs) and Local Universities and Colleges (LUCs).</a:t>
            </a:r>
          </a:p>
          <a:p>
            <a:pPr algn="l">
              <a:lnSpc>
                <a:spcPts val="4256"/>
              </a:lnSpc>
            </a:pPr>
            <a:endParaRPr lang="en-US" sz="3040">
              <a:solidFill>
                <a:srgbClr val="FFFFFF"/>
              </a:solidFill>
              <a:latin typeface="Dekko"/>
            </a:endParaRPr>
          </a:p>
        </p:txBody>
      </p:sp>
      <p:sp>
        <p:nvSpPr>
          <p:cNvPr id="7" name="TextBox 7"/>
          <p:cNvSpPr txBox="1"/>
          <p:nvPr/>
        </p:nvSpPr>
        <p:spPr>
          <a:xfrm>
            <a:off x="10474286" y="361950"/>
            <a:ext cx="4291192" cy="2952361"/>
          </a:xfrm>
          <a:prstGeom prst="rect">
            <a:avLst/>
          </a:prstGeom>
        </p:spPr>
        <p:txBody>
          <a:bodyPr lIns="0" tIns="0" rIns="0" bIns="0" rtlCol="0" anchor="t">
            <a:spAutoFit/>
          </a:bodyPr>
          <a:lstStyle/>
          <a:p>
            <a:pPr algn="ctr">
              <a:lnSpc>
                <a:spcPts val="21014"/>
              </a:lnSpc>
              <a:spcBef>
                <a:spcPct val="0"/>
              </a:spcBef>
            </a:pPr>
            <a:r>
              <a:rPr lang="en-US" sz="15010">
                <a:solidFill>
                  <a:srgbClr val="FFFFFF"/>
                </a:solidFill>
                <a:latin typeface="TAN Harmoni"/>
              </a:rPr>
              <a:t>SCOPE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grpSp>
        <p:nvGrpSpPr>
          <p:cNvPr id="2" name="Group 2"/>
          <p:cNvGrpSpPr/>
          <p:nvPr/>
        </p:nvGrpSpPr>
        <p:grpSpPr>
          <a:xfrm>
            <a:off x="547998" y="551331"/>
            <a:ext cx="17192004" cy="9184338"/>
            <a:chOff x="0" y="0"/>
            <a:chExt cx="4527935" cy="2418920"/>
          </a:xfrm>
        </p:grpSpPr>
        <p:sp>
          <p:nvSpPr>
            <p:cNvPr id="3" name="Freeform 3"/>
            <p:cNvSpPr/>
            <p:nvPr/>
          </p:nvSpPr>
          <p:spPr>
            <a:xfrm>
              <a:off x="0" y="0"/>
              <a:ext cx="4527935" cy="2418920"/>
            </a:xfrm>
            <a:custGeom>
              <a:avLst/>
              <a:gdLst/>
              <a:ahLst/>
              <a:cxnLst/>
              <a:rect l="l" t="t" r="r" b="b"/>
              <a:pathLst>
                <a:path w="4527935" h="2418920">
                  <a:moveTo>
                    <a:pt x="22966" y="0"/>
                  </a:moveTo>
                  <a:lnTo>
                    <a:pt x="4504969" y="0"/>
                  </a:lnTo>
                  <a:cubicBezTo>
                    <a:pt x="4517653" y="0"/>
                    <a:pt x="4527935" y="10282"/>
                    <a:pt x="4527935" y="22966"/>
                  </a:cubicBezTo>
                  <a:lnTo>
                    <a:pt x="4527935" y="2395954"/>
                  </a:lnTo>
                  <a:cubicBezTo>
                    <a:pt x="4527935" y="2408638"/>
                    <a:pt x="4517653" y="2418920"/>
                    <a:pt x="4504969" y="2418920"/>
                  </a:cubicBezTo>
                  <a:lnTo>
                    <a:pt x="22966" y="2418920"/>
                  </a:lnTo>
                  <a:cubicBezTo>
                    <a:pt x="10282" y="2418920"/>
                    <a:pt x="0" y="2408638"/>
                    <a:pt x="0" y="2395954"/>
                  </a:cubicBezTo>
                  <a:lnTo>
                    <a:pt x="0" y="22966"/>
                  </a:lnTo>
                  <a:cubicBezTo>
                    <a:pt x="0" y="10282"/>
                    <a:pt x="10282" y="0"/>
                    <a:pt x="22966" y="0"/>
                  </a:cubicBezTo>
                  <a:close/>
                </a:path>
              </a:pathLst>
            </a:custGeom>
            <a:solidFill>
              <a:srgbClr val="D8B5AB"/>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45702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753322" y="4643563"/>
            <a:ext cx="4114073" cy="3508182"/>
          </a:xfrm>
          <a:custGeom>
            <a:avLst/>
            <a:gdLst/>
            <a:ahLst/>
            <a:cxnLst/>
            <a:rect l="l" t="t" r="r" b="b"/>
            <a:pathLst>
              <a:path w="4114073" h="3508182">
                <a:moveTo>
                  <a:pt x="0" y="0"/>
                </a:moveTo>
                <a:lnTo>
                  <a:pt x="4114073" y="0"/>
                </a:lnTo>
                <a:lnTo>
                  <a:pt x="4114073" y="3508182"/>
                </a:lnTo>
                <a:lnTo>
                  <a:pt x="0" y="35081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6" name="Freeform 6"/>
          <p:cNvSpPr/>
          <p:nvPr/>
        </p:nvSpPr>
        <p:spPr>
          <a:xfrm>
            <a:off x="13137170" y="7575550"/>
            <a:ext cx="4875890" cy="2578127"/>
          </a:xfrm>
          <a:custGeom>
            <a:avLst/>
            <a:gdLst/>
            <a:ahLst/>
            <a:cxnLst/>
            <a:rect l="l" t="t" r="r" b="b"/>
            <a:pathLst>
              <a:path w="4875890" h="2578127">
                <a:moveTo>
                  <a:pt x="0" y="0"/>
                </a:moveTo>
                <a:lnTo>
                  <a:pt x="4875891" y="0"/>
                </a:lnTo>
                <a:lnTo>
                  <a:pt x="4875891" y="2578127"/>
                </a:lnTo>
                <a:lnTo>
                  <a:pt x="0" y="2578127"/>
                </a:lnTo>
                <a:lnTo>
                  <a:pt x="0" y="0"/>
                </a:lnTo>
                <a:close/>
              </a:path>
            </a:pathLst>
          </a:custGeom>
          <a:blipFill>
            <a:blip r:embed="rId4"/>
            <a:stretch>
              <a:fillRect/>
            </a:stretch>
          </a:blipFill>
        </p:spPr>
        <p:txBody>
          <a:bodyPr/>
          <a:lstStyle/>
          <a:p>
            <a:endParaRPr lang="en-PH"/>
          </a:p>
        </p:txBody>
      </p:sp>
      <p:sp>
        <p:nvSpPr>
          <p:cNvPr id="7" name="TextBox 7"/>
          <p:cNvSpPr txBox="1"/>
          <p:nvPr/>
        </p:nvSpPr>
        <p:spPr>
          <a:xfrm>
            <a:off x="6693618" y="2025650"/>
            <a:ext cx="9736490" cy="5549900"/>
          </a:xfrm>
          <a:prstGeom prst="rect">
            <a:avLst/>
          </a:prstGeom>
        </p:spPr>
        <p:txBody>
          <a:bodyPr lIns="0" tIns="0" rIns="0" bIns="0" rtlCol="0" anchor="t">
            <a:spAutoFit/>
          </a:bodyPr>
          <a:lstStyle/>
          <a:p>
            <a:pPr algn="l">
              <a:lnSpc>
                <a:spcPts val="4900"/>
              </a:lnSpc>
            </a:pPr>
            <a:r>
              <a:rPr lang="en-US" sz="3500">
                <a:solidFill>
                  <a:srgbClr val="000000"/>
                </a:solidFill>
                <a:latin typeface="Dekko"/>
              </a:rPr>
              <a:t>a)  promote inclusive education that ensures girls' and boys' and women's and men's equal access to learning opportunities, fair treatment in the learning process, and equitable outcomes as well as access to opportunities in all spheres of life;</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b)  promote the protection of children against all forms of gender-based violence, abuse, discrimination, and bullying in schools;</a:t>
            </a:r>
          </a:p>
        </p:txBody>
      </p:sp>
      <p:sp>
        <p:nvSpPr>
          <p:cNvPr id="8" name="TextBox 8"/>
          <p:cNvSpPr txBox="1"/>
          <p:nvPr/>
        </p:nvSpPr>
        <p:spPr>
          <a:xfrm>
            <a:off x="1386062" y="1691201"/>
            <a:ext cx="4291192" cy="2952361"/>
          </a:xfrm>
          <a:prstGeom prst="rect">
            <a:avLst/>
          </a:prstGeom>
        </p:spPr>
        <p:txBody>
          <a:bodyPr lIns="0" tIns="0" rIns="0" bIns="0" rtlCol="0" anchor="t">
            <a:spAutoFit/>
          </a:bodyPr>
          <a:lstStyle/>
          <a:p>
            <a:pPr algn="ctr">
              <a:lnSpc>
                <a:spcPts val="21014"/>
              </a:lnSpc>
              <a:spcBef>
                <a:spcPct val="0"/>
              </a:spcBef>
            </a:pPr>
            <a:r>
              <a:rPr lang="en-US" sz="15010">
                <a:solidFill>
                  <a:srgbClr val="FFFFFF"/>
                </a:solidFill>
                <a:latin typeface="TAN Harmoni"/>
              </a:rPr>
              <a:t>AIMS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grpSp>
        <p:nvGrpSpPr>
          <p:cNvPr id="2" name="Group 2"/>
          <p:cNvGrpSpPr/>
          <p:nvPr/>
        </p:nvGrpSpPr>
        <p:grpSpPr>
          <a:xfrm>
            <a:off x="547998" y="551331"/>
            <a:ext cx="17192004" cy="9184338"/>
            <a:chOff x="0" y="0"/>
            <a:chExt cx="4527935" cy="2418920"/>
          </a:xfrm>
        </p:grpSpPr>
        <p:sp>
          <p:nvSpPr>
            <p:cNvPr id="3" name="Freeform 3"/>
            <p:cNvSpPr/>
            <p:nvPr/>
          </p:nvSpPr>
          <p:spPr>
            <a:xfrm>
              <a:off x="0" y="0"/>
              <a:ext cx="4527935" cy="2418920"/>
            </a:xfrm>
            <a:custGeom>
              <a:avLst/>
              <a:gdLst/>
              <a:ahLst/>
              <a:cxnLst/>
              <a:rect l="l" t="t" r="r" b="b"/>
              <a:pathLst>
                <a:path w="4527935" h="2418920">
                  <a:moveTo>
                    <a:pt x="22966" y="0"/>
                  </a:moveTo>
                  <a:lnTo>
                    <a:pt x="4504969" y="0"/>
                  </a:lnTo>
                  <a:cubicBezTo>
                    <a:pt x="4517653" y="0"/>
                    <a:pt x="4527935" y="10282"/>
                    <a:pt x="4527935" y="22966"/>
                  </a:cubicBezTo>
                  <a:lnTo>
                    <a:pt x="4527935" y="2395954"/>
                  </a:lnTo>
                  <a:cubicBezTo>
                    <a:pt x="4527935" y="2408638"/>
                    <a:pt x="4517653" y="2418920"/>
                    <a:pt x="4504969" y="2418920"/>
                  </a:cubicBezTo>
                  <a:lnTo>
                    <a:pt x="22966" y="2418920"/>
                  </a:lnTo>
                  <a:cubicBezTo>
                    <a:pt x="10282" y="2418920"/>
                    <a:pt x="0" y="2408638"/>
                    <a:pt x="0" y="2395954"/>
                  </a:cubicBezTo>
                  <a:lnTo>
                    <a:pt x="0" y="22966"/>
                  </a:lnTo>
                  <a:cubicBezTo>
                    <a:pt x="0" y="10282"/>
                    <a:pt x="10282" y="0"/>
                    <a:pt x="22966" y="0"/>
                  </a:cubicBezTo>
                  <a:close/>
                </a:path>
              </a:pathLst>
            </a:custGeom>
            <a:solidFill>
              <a:srgbClr val="D8B5AB"/>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45702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6442787" y="748589"/>
            <a:ext cx="10816513" cy="8129746"/>
          </a:xfrm>
          <a:prstGeom prst="rect">
            <a:avLst/>
          </a:prstGeom>
        </p:spPr>
        <p:txBody>
          <a:bodyPr lIns="0" tIns="0" rIns="0" bIns="0" rtlCol="0" anchor="t">
            <a:spAutoFit/>
          </a:bodyPr>
          <a:lstStyle/>
          <a:p>
            <a:pPr algn="l">
              <a:lnSpc>
                <a:spcPts val="4007"/>
              </a:lnSpc>
            </a:pPr>
            <a:endParaRPr/>
          </a:p>
          <a:p>
            <a:pPr algn="l">
              <a:lnSpc>
                <a:spcPts val="1762"/>
              </a:lnSpc>
            </a:pPr>
            <a:endParaRPr/>
          </a:p>
          <a:p>
            <a:pPr algn="l">
              <a:lnSpc>
                <a:spcPts val="4900"/>
              </a:lnSpc>
            </a:pPr>
            <a:r>
              <a:rPr lang="en-US" sz="3500">
                <a:solidFill>
                  <a:srgbClr val="000000"/>
                </a:solidFill>
                <a:latin typeface="Dekko"/>
              </a:rPr>
              <a:t>c)  address gender-based barriers and the different forms of discrimination as a result of being exposed to gender inequality suffered by vulnerable and marginalized groups. This includes taking affirmative steps where necessary to reduce gender gaps and disparities in basic education, and rectifying through affirmative action such discrimination suffered by a gender group in the workplace as a result of treatment that fails to recognize gender differences and thus adversely affects that gender group (e.g., adopting gender-sensitive promotion standards that give due consideration to women's absence from the workplace on account of maternity leave);</a:t>
            </a:r>
          </a:p>
        </p:txBody>
      </p:sp>
      <p:sp>
        <p:nvSpPr>
          <p:cNvPr id="6" name="Freeform 6"/>
          <p:cNvSpPr/>
          <p:nvPr/>
        </p:nvSpPr>
        <p:spPr>
          <a:xfrm>
            <a:off x="1753322" y="4643563"/>
            <a:ext cx="4114073" cy="3508182"/>
          </a:xfrm>
          <a:custGeom>
            <a:avLst/>
            <a:gdLst/>
            <a:ahLst/>
            <a:cxnLst/>
            <a:rect l="l" t="t" r="r" b="b"/>
            <a:pathLst>
              <a:path w="4114073" h="3508182">
                <a:moveTo>
                  <a:pt x="0" y="0"/>
                </a:moveTo>
                <a:lnTo>
                  <a:pt x="4114073" y="0"/>
                </a:lnTo>
                <a:lnTo>
                  <a:pt x="4114073" y="3508182"/>
                </a:lnTo>
                <a:lnTo>
                  <a:pt x="0" y="35081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7" name="TextBox 7"/>
          <p:cNvSpPr txBox="1"/>
          <p:nvPr/>
        </p:nvSpPr>
        <p:spPr>
          <a:xfrm>
            <a:off x="1386062" y="1691201"/>
            <a:ext cx="4291192" cy="2952361"/>
          </a:xfrm>
          <a:prstGeom prst="rect">
            <a:avLst/>
          </a:prstGeom>
        </p:spPr>
        <p:txBody>
          <a:bodyPr lIns="0" tIns="0" rIns="0" bIns="0" rtlCol="0" anchor="t">
            <a:spAutoFit/>
          </a:bodyPr>
          <a:lstStyle/>
          <a:p>
            <a:pPr algn="ctr">
              <a:lnSpc>
                <a:spcPts val="21014"/>
              </a:lnSpc>
              <a:spcBef>
                <a:spcPct val="0"/>
              </a:spcBef>
            </a:pPr>
            <a:r>
              <a:rPr lang="en-US" sz="15010">
                <a:solidFill>
                  <a:srgbClr val="FFFFFF"/>
                </a:solidFill>
                <a:latin typeface="TAN Harmoni"/>
              </a:rPr>
              <a:t>AIMS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grpSp>
        <p:nvGrpSpPr>
          <p:cNvPr id="2" name="Group 2"/>
          <p:cNvGrpSpPr/>
          <p:nvPr/>
        </p:nvGrpSpPr>
        <p:grpSpPr>
          <a:xfrm>
            <a:off x="547998" y="551331"/>
            <a:ext cx="17192004" cy="9184338"/>
            <a:chOff x="0" y="0"/>
            <a:chExt cx="4527935" cy="2418920"/>
          </a:xfrm>
        </p:grpSpPr>
        <p:sp>
          <p:nvSpPr>
            <p:cNvPr id="3" name="Freeform 3"/>
            <p:cNvSpPr/>
            <p:nvPr/>
          </p:nvSpPr>
          <p:spPr>
            <a:xfrm>
              <a:off x="0" y="0"/>
              <a:ext cx="4527935" cy="2418920"/>
            </a:xfrm>
            <a:custGeom>
              <a:avLst/>
              <a:gdLst/>
              <a:ahLst/>
              <a:cxnLst/>
              <a:rect l="l" t="t" r="r" b="b"/>
              <a:pathLst>
                <a:path w="4527935" h="2418920">
                  <a:moveTo>
                    <a:pt x="22966" y="0"/>
                  </a:moveTo>
                  <a:lnTo>
                    <a:pt x="4504969" y="0"/>
                  </a:lnTo>
                  <a:cubicBezTo>
                    <a:pt x="4517653" y="0"/>
                    <a:pt x="4527935" y="10282"/>
                    <a:pt x="4527935" y="22966"/>
                  </a:cubicBezTo>
                  <a:lnTo>
                    <a:pt x="4527935" y="2395954"/>
                  </a:lnTo>
                  <a:cubicBezTo>
                    <a:pt x="4527935" y="2408638"/>
                    <a:pt x="4517653" y="2418920"/>
                    <a:pt x="4504969" y="2418920"/>
                  </a:cubicBezTo>
                  <a:lnTo>
                    <a:pt x="22966" y="2418920"/>
                  </a:lnTo>
                  <a:cubicBezTo>
                    <a:pt x="10282" y="2418920"/>
                    <a:pt x="0" y="2408638"/>
                    <a:pt x="0" y="2395954"/>
                  </a:cubicBezTo>
                  <a:lnTo>
                    <a:pt x="0" y="22966"/>
                  </a:lnTo>
                  <a:cubicBezTo>
                    <a:pt x="0" y="10282"/>
                    <a:pt x="10282" y="0"/>
                    <a:pt x="22966" y="0"/>
                  </a:cubicBezTo>
                  <a:close/>
                </a:path>
              </a:pathLst>
            </a:custGeom>
            <a:solidFill>
              <a:srgbClr val="D8B5AB"/>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45702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6405513" y="1406525"/>
            <a:ext cx="10853787" cy="7407275"/>
          </a:xfrm>
          <a:prstGeom prst="rect">
            <a:avLst/>
          </a:prstGeom>
        </p:spPr>
        <p:txBody>
          <a:bodyPr lIns="0" tIns="0" rIns="0" bIns="0" rtlCol="0" anchor="t">
            <a:spAutoFit/>
          </a:bodyPr>
          <a:lstStyle/>
          <a:p>
            <a:pPr algn="l">
              <a:lnSpc>
                <a:spcPts val="4900"/>
              </a:lnSpc>
            </a:pPr>
            <a:r>
              <a:rPr lang="en-US" sz="3500">
                <a:solidFill>
                  <a:srgbClr val="000000"/>
                </a:solidFill>
                <a:latin typeface="Dekko"/>
              </a:rPr>
              <a:t>d)   involve all learners, teachers, and non-teaching personnel and other stakeholders in the promotion of gender equality and non-discrimination through their engagement in the curriculum, learning materials, teaching methodologies, and support services that should not only aim at eliminating gender stereotypes, but also at transforming gender relations toward empowerment and social change;</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e) strengthen structures, systems, and methodologies that promote coordination to address gender dimensions in planning, information exchange, design, and delivery of services;</a:t>
            </a:r>
          </a:p>
        </p:txBody>
      </p:sp>
      <p:sp>
        <p:nvSpPr>
          <p:cNvPr id="6" name="Freeform 6"/>
          <p:cNvSpPr/>
          <p:nvPr/>
        </p:nvSpPr>
        <p:spPr>
          <a:xfrm>
            <a:off x="1753322" y="4643563"/>
            <a:ext cx="4114073" cy="3508182"/>
          </a:xfrm>
          <a:custGeom>
            <a:avLst/>
            <a:gdLst/>
            <a:ahLst/>
            <a:cxnLst/>
            <a:rect l="l" t="t" r="r" b="b"/>
            <a:pathLst>
              <a:path w="4114073" h="3508182">
                <a:moveTo>
                  <a:pt x="0" y="0"/>
                </a:moveTo>
                <a:lnTo>
                  <a:pt x="4114073" y="0"/>
                </a:lnTo>
                <a:lnTo>
                  <a:pt x="4114073" y="3508182"/>
                </a:lnTo>
                <a:lnTo>
                  <a:pt x="0" y="35081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7" name="Freeform 7"/>
          <p:cNvSpPr/>
          <p:nvPr/>
        </p:nvSpPr>
        <p:spPr>
          <a:xfrm>
            <a:off x="15963174" y="7102103"/>
            <a:ext cx="2157606" cy="3184897"/>
          </a:xfrm>
          <a:custGeom>
            <a:avLst/>
            <a:gdLst/>
            <a:ahLst/>
            <a:cxnLst/>
            <a:rect l="l" t="t" r="r" b="b"/>
            <a:pathLst>
              <a:path w="2157606" h="3184897">
                <a:moveTo>
                  <a:pt x="0" y="0"/>
                </a:moveTo>
                <a:lnTo>
                  <a:pt x="2157606" y="0"/>
                </a:lnTo>
                <a:lnTo>
                  <a:pt x="2157606" y="3184897"/>
                </a:lnTo>
                <a:lnTo>
                  <a:pt x="0" y="318489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H"/>
          </a:p>
        </p:txBody>
      </p:sp>
      <p:sp>
        <p:nvSpPr>
          <p:cNvPr id="8" name="TextBox 8"/>
          <p:cNvSpPr txBox="1"/>
          <p:nvPr/>
        </p:nvSpPr>
        <p:spPr>
          <a:xfrm>
            <a:off x="1386062" y="1691201"/>
            <a:ext cx="4291192" cy="2952361"/>
          </a:xfrm>
          <a:prstGeom prst="rect">
            <a:avLst/>
          </a:prstGeom>
        </p:spPr>
        <p:txBody>
          <a:bodyPr lIns="0" tIns="0" rIns="0" bIns="0" rtlCol="0" anchor="t">
            <a:spAutoFit/>
          </a:bodyPr>
          <a:lstStyle/>
          <a:p>
            <a:pPr algn="ctr">
              <a:lnSpc>
                <a:spcPts val="21014"/>
              </a:lnSpc>
              <a:spcBef>
                <a:spcPct val="0"/>
              </a:spcBef>
            </a:pPr>
            <a:r>
              <a:rPr lang="en-US" sz="15010">
                <a:solidFill>
                  <a:srgbClr val="FFFFFF"/>
                </a:solidFill>
                <a:latin typeface="TAN Harmoni"/>
              </a:rPr>
              <a:t>AIMS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grpSp>
        <p:nvGrpSpPr>
          <p:cNvPr id="2" name="Group 2"/>
          <p:cNvGrpSpPr/>
          <p:nvPr/>
        </p:nvGrpSpPr>
        <p:grpSpPr>
          <a:xfrm>
            <a:off x="547998" y="551331"/>
            <a:ext cx="17192004" cy="9184338"/>
            <a:chOff x="0" y="0"/>
            <a:chExt cx="4527935" cy="2418920"/>
          </a:xfrm>
        </p:grpSpPr>
        <p:sp>
          <p:nvSpPr>
            <p:cNvPr id="3" name="Freeform 3"/>
            <p:cNvSpPr/>
            <p:nvPr/>
          </p:nvSpPr>
          <p:spPr>
            <a:xfrm>
              <a:off x="0" y="0"/>
              <a:ext cx="4527935" cy="2418920"/>
            </a:xfrm>
            <a:custGeom>
              <a:avLst/>
              <a:gdLst/>
              <a:ahLst/>
              <a:cxnLst/>
              <a:rect l="l" t="t" r="r" b="b"/>
              <a:pathLst>
                <a:path w="4527935" h="2418920">
                  <a:moveTo>
                    <a:pt x="22966" y="0"/>
                  </a:moveTo>
                  <a:lnTo>
                    <a:pt x="4504969" y="0"/>
                  </a:lnTo>
                  <a:cubicBezTo>
                    <a:pt x="4517653" y="0"/>
                    <a:pt x="4527935" y="10282"/>
                    <a:pt x="4527935" y="22966"/>
                  </a:cubicBezTo>
                  <a:lnTo>
                    <a:pt x="4527935" y="2395954"/>
                  </a:lnTo>
                  <a:cubicBezTo>
                    <a:pt x="4527935" y="2408638"/>
                    <a:pt x="4517653" y="2418920"/>
                    <a:pt x="4504969" y="2418920"/>
                  </a:cubicBezTo>
                  <a:lnTo>
                    <a:pt x="22966" y="2418920"/>
                  </a:lnTo>
                  <a:cubicBezTo>
                    <a:pt x="10282" y="2418920"/>
                    <a:pt x="0" y="2408638"/>
                    <a:pt x="0" y="2395954"/>
                  </a:cubicBezTo>
                  <a:lnTo>
                    <a:pt x="0" y="22966"/>
                  </a:lnTo>
                  <a:cubicBezTo>
                    <a:pt x="0" y="10282"/>
                    <a:pt x="10282" y="0"/>
                    <a:pt x="22966" y="0"/>
                  </a:cubicBezTo>
                  <a:close/>
                </a:path>
              </a:pathLst>
            </a:custGeom>
            <a:solidFill>
              <a:srgbClr val="D8B5AB"/>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45702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6909668" y="1548867"/>
            <a:ext cx="10349632" cy="6788150"/>
          </a:xfrm>
          <a:prstGeom prst="rect">
            <a:avLst/>
          </a:prstGeom>
        </p:spPr>
        <p:txBody>
          <a:bodyPr lIns="0" tIns="0" rIns="0" bIns="0" rtlCol="0" anchor="t">
            <a:spAutoFit/>
          </a:bodyPr>
          <a:lstStyle/>
          <a:p>
            <a:pPr algn="l">
              <a:lnSpc>
                <a:spcPts val="4900"/>
              </a:lnSpc>
            </a:pPr>
            <a:endParaRPr/>
          </a:p>
          <a:p>
            <a:pPr algn="l">
              <a:lnSpc>
                <a:spcPts val="4900"/>
              </a:lnSpc>
            </a:pPr>
            <a:r>
              <a:rPr lang="en-US" sz="3500">
                <a:solidFill>
                  <a:srgbClr val="000000"/>
                </a:solidFill>
                <a:latin typeface="Dekko"/>
              </a:rPr>
              <a:t>f)  ensure that public and private partners are fully oriented to adopt gender-equality standards and procedures in program implementation and management; and</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g)  continuously enhance policy implementation and sustainability of results through periodic reviews, consultations with stakeholders, documentation, and promotion of good practices.</a:t>
            </a:r>
          </a:p>
          <a:p>
            <a:pPr algn="l">
              <a:lnSpc>
                <a:spcPts val="4900"/>
              </a:lnSpc>
            </a:pPr>
            <a:endParaRPr lang="en-US" sz="3500">
              <a:solidFill>
                <a:srgbClr val="000000"/>
              </a:solidFill>
              <a:latin typeface="Dekko"/>
            </a:endParaRPr>
          </a:p>
        </p:txBody>
      </p:sp>
      <p:sp>
        <p:nvSpPr>
          <p:cNvPr id="6" name="Freeform 6"/>
          <p:cNvSpPr/>
          <p:nvPr/>
        </p:nvSpPr>
        <p:spPr>
          <a:xfrm>
            <a:off x="1753322" y="4643563"/>
            <a:ext cx="4114073" cy="3508182"/>
          </a:xfrm>
          <a:custGeom>
            <a:avLst/>
            <a:gdLst/>
            <a:ahLst/>
            <a:cxnLst/>
            <a:rect l="l" t="t" r="r" b="b"/>
            <a:pathLst>
              <a:path w="4114073" h="3508182">
                <a:moveTo>
                  <a:pt x="0" y="0"/>
                </a:moveTo>
                <a:lnTo>
                  <a:pt x="4114073" y="0"/>
                </a:lnTo>
                <a:lnTo>
                  <a:pt x="4114073" y="3508182"/>
                </a:lnTo>
                <a:lnTo>
                  <a:pt x="0" y="35081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7" name="Freeform 7"/>
          <p:cNvSpPr/>
          <p:nvPr/>
        </p:nvSpPr>
        <p:spPr>
          <a:xfrm>
            <a:off x="15375302" y="6948985"/>
            <a:ext cx="2633997" cy="3338015"/>
          </a:xfrm>
          <a:custGeom>
            <a:avLst/>
            <a:gdLst/>
            <a:ahLst/>
            <a:cxnLst/>
            <a:rect l="l" t="t" r="r" b="b"/>
            <a:pathLst>
              <a:path w="2633997" h="3338015">
                <a:moveTo>
                  <a:pt x="0" y="0"/>
                </a:moveTo>
                <a:lnTo>
                  <a:pt x="2633997" y="0"/>
                </a:lnTo>
                <a:lnTo>
                  <a:pt x="2633997" y="3338015"/>
                </a:lnTo>
                <a:lnTo>
                  <a:pt x="0" y="33380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H"/>
          </a:p>
        </p:txBody>
      </p:sp>
      <p:sp>
        <p:nvSpPr>
          <p:cNvPr id="8" name="TextBox 8"/>
          <p:cNvSpPr txBox="1"/>
          <p:nvPr/>
        </p:nvSpPr>
        <p:spPr>
          <a:xfrm>
            <a:off x="1386062" y="1691201"/>
            <a:ext cx="4291192" cy="2952361"/>
          </a:xfrm>
          <a:prstGeom prst="rect">
            <a:avLst/>
          </a:prstGeom>
        </p:spPr>
        <p:txBody>
          <a:bodyPr lIns="0" tIns="0" rIns="0" bIns="0" rtlCol="0" anchor="t">
            <a:spAutoFit/>
          </a:bodyPr>
          <a:lstStyle/>
          <a:p>
            <a:pPr algn="ctr">
              <a:lnSpc>
                <a:spcPts val="21014"/>
              </a:lnSpc>
              <a:spcBef>
                <a:spcPct val="0"/>
              </a:spcBef>
            </a:pPr>
            <a:r>
              <a:rPr lang="en-US" sz="15010">
                <a:solidFill>
                  <a:srgbClr val="FFFFFF"/>
                </a:solidFill>
                <a:latin typeface="TAN Harmoni"/>
              </a:rPr>
              <a:t>AIMS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sp>
        <p:nvSpPr>
          <p:cNvPr id="2" name="Freeform 2"/>
          <p:cNvSpPr/>
          <p:nvPr/>
        </p:nvSpPr>
        <p:spPr>
          <a:xfrm>
            <a:off x="0" y="-2293815"/>
            <a:ext cx="18288000" cy="18288000"/>
          </a:xfrm>
          <a:custGeom>
            <a:avLst/>
            <a:gdLst/>
            <a:ahLst/>
            <a:cxnLst/>
            <a:rect l="l" t="t" r="r" b="b"/>
            <a:pathLst>
              <a:path w="18288000" h="18288000">
                <a:moveTo>
                  <a:pt x="0" y="0"/>
                </a:moveTo>
                <a:lnTo>
                  <a:pt x="18288000" y="0"/>
                </a:lnTo>
                <a:lnTo>
                  <a:pt x="18288000" y="18288000"/>
                </a:lnTo>
                <a:lnTo>
                  <a:pt x="0" y="18288000"/>
                </a:lnTo>
                <a:lnTo>
                  <a:pt x="0" y="0"/>
                </a:lnTo>
                <a:close/>
              </a:path>
            </a:pathLst>
          </a:custGeom>
          <a:blipFill>
            <a:blip r:embed="rId2"/>
            <a:stretch>
              <a:fillRect/>
            </a:stretch>
          </a:blipFill>
        </p:spPr>
        <p:txBody>
          <a:bodyPr/>
          <a:lstStyle/>
          <a:p>
            <a:endParaRPr lang="en-PH"/>
          </a:p>
        </p:txBody>
      </p:sp>
      <p:sp>
        <p:nvSpPr>
          <p:cNvPr id="3" name="Freeform 3"/>
          <p:cNvSpPr/>
          <p:nvPr/>
        </p:nvSpPr>
        <p:spPr>
          <a:xfrm>
            <a:off x="514350" y="3547659"/>
            <a:ext cx="17259300" cy="3191682"/>
          </a:xfrm>
          <a:custGeom>
            <a:avLst/>
            <a:gdLst/>
            <a:ahLst/>
            <a:cxnLst/>
            <a:rect l="l" t="t" r="r" b="b"/>
            <a:pathLst>
              <a:path w="17259300" h="3191682">
                <a:moveTo>
                  <a:pt x="0" y="0"/>
                </a:moveTo>
                <a:lnTo>
                  <a:pt x="17259300" y="0"/>
                </a:lnTo>
                <a:lnTo>
                  <a:pt x="17259300" y="3191682"/>
                </a:lnTo>
                <a:lnTo>
                  <a:pt x="0" y="3191682"/>
                </a:lnTo>
                <a:lnTo>
                  <a:pt x="0" y="0"/>
                </a:lnTo>
                <a:close/>
              </a:path>
            </a:pathLst>
          </a:custGeom>
          <a:blipFill>
            <a:blip r:embed="rId3">
              <a:extLst>
                <a:ext uri="{96DAC541-7B7A-43D3-8B79-37D633B846F1}">
                  <asvg:svgBlip xmlns:asvg="http://schemas.microsoft.com/office/drawing/2016/SVG/main" r:embed="rId4"/>
                </a:ext>
              </a:extLst>
            </a:blip>
            <a:stretch>
              <a:fillRect t="-28683" b="-39627"/>
            </a:stretch>
          </a:blipFill>
        </p:spPr>
        <p:txBody>
          <a:bodyPr/>
          <a:lstStyle/>
          <a:p>
            <a:endParaRPr lang="en-PH"/>
          </a:p>
        </p:txBody>
      </p:sp>
      <p:sp>
        <p:nvSpPr>
          <p:cNvPr id="4" name="TextBox 4"/>
          <p:cNvSpPr txBox="1"/>
          <p:nvPr/>
        </p:nvSpPr>
        <p:spPr>
          <a:xfrm>
            <a:off x="1072580" y="4071883"/>
            <a:ext cx="16186720" cy="1752709"/>
          </a:xfrm>
          <a:prstGeom prst="rect">
            <a:avLst/>
          </a:prstGeom>
        </p:spPr>
        <p:txBody>
          <a:bodyPr lIns="0" tIns="0" rIns="0" bIns="0" rtlCol="0" anchor="t">
            <a:spAutoFit/>
          </a:bodyPr>
          <a:lstStyle/>
          <a:p>
            <a:pPr algn="ctr">
              <a:lnSpc>
                <a:spcPts val="12594"/>
              </a:lnSpc>
              <a:spcBef>
                <a:spcPct val="0"/>
              </a:spcBef>
            </a:pPr>
            <a:r>
              <a:rPr lang="en-US" sz="8995">
                <a:solidFill>
                  <a:srgbClr val="000000"/>
                </a:solidFill>
                <a:latin typeface="TAN Harmoni"/>
              </a:rPr>
              <a:t>GENDER-RESPONSIVE BASIC EDUCATION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6334C"/>
        </a:solidFill>
        <a:effectLst/>
      </p:bgPr>
    </p:bg>
    <p:spTree>
      <p:nvGrpSpPr>
        <p:cNvPr id="1" name=""/>
        <p:cNvGrpSpPr/>
        <p:nvPr/>
      </p:nvGrpSpPr>
      <p:grpSpPr>
        <a:xfrm>
          <a:off x="0" y="0"/>
          <a:ext cx="0" cy="0"/>
          <a:chOff x="0" y="0"/>
          <a:chExt cx="0" cy="0"/>
        </a:xfrm>
      </p:grpSpPr>
      <p:grpSp>
        <p:nvGrpSpPr>
          <p:cNvPr id="2" name="Group 2"/>
          <p:cNvGrpSpPr/>
          <p:nvPr/>
        </p:nvGrpSpPr>
        <p:grpSpPr>
          <a:xfrm>
            <a:off x="547998" y="551331"/>
            <a:ext cx="17192004" cy="9184338"/>
            <a:chOff x="0" y="0"/>
            <a:chExt cx="4527935" cy="2418920"/>
          </a:xfrm>
        </p:grpSpPr>
        <p:sp>
          <p:nvSpPr>
            <p:cNvPr id="3" name="Freeform 3"/>
            <p:cNvSpPr/>
            <p:nvPr/>
          </p:nvSpPr>
          <p:spPr>
            <a:xfrm>
              <a:off x="0" y="0"/>
              <a:ext cx="4527935" cy="2418920"/>
            </a:xfrm>
            <a:custGeom>
              <a:avLst/>
              <a:gdLst/>
              <a:ahLst/>
              <a:cxnLst/>
              <a:rect l="l" t="t" r="r" b="b"/>
              <a:pathLst>
                <a:path w="4527935" h="2418920">
                  <a:moveTo>
                    <a:pt x="22966" y="0"/>
                  </a:moveTo>
                  <a:lnTo>
                    <a:pt x="4504969" y="0"/>
                  </a:lnTo>
                  <a:cubicBezTo>
                    <a:pt x="4517653" y="0"/>
                    <a:pt x="4527935" y="10282"/>
                    <a:pt x="4527935" y="22966"/>
                  </a:cubicBezTo>
                  <a:lnTo>
                    <a:pt x="4527935" y="2395954"/>
                  </a:lnTo>
                  <a:cubicBezTo>
                    <a:pt x="4527935" y="2408638"/>
                    <a:pt x="4517653" y="2418920"/>
                    <a:pt x="4504969" y="2418920"/>
                  </a:cubicBezTo>
                  <a:lnTo>
                    <a:pt x="22966" y="2418920"/>
                  </a:lnTo>
                  <a:cubicBezTo>
                    <a:pt x="10282" y="2418920"/>
                    <a:pt x="0" y="2408638"/>
                    <a:pt x="0" y="2395954"/>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45702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028700" y="-301151"/>
            <a:ext cx="10011728" cy="10036820"/>
          </a:xfrm>
          <a:custGeom>
            <a:avLst/>
            <a:gdLst/>
            <a:ahLst/>
            <a:cxnLst/>
            <a:rect l="l" t="t" r="r" b="b"/>
            <a:pathLst>
              <a:path w="10011728" h="10036820">
                <a:moveTo>
                  <a:pt x="0" y="0"/>
                </a:moveTo>
                <a:lnTo>
                  <a:pt x="10011728" y="0"/>
                </a:lnTo>
                <a:lnTo>
                  <a:pt x="10011728" y="10036820"/>
                </a:lnTo>
                <a:lnTo>
                  <a:pt x="0" y="10036820"/>
                </a:lnTo>
                <a:lnTo>
                  <a:pt x="0" y="0"/>
                </a:lnTo>
                <a:close/>
              </a:path>
            </a:pathLst>
          </a:custGeom>
          <a:blipFill>
            <a:blip r:embed="rId2"/>
            <a:stretch>
              <a:fillRect/>
            </a:stretch>
          </a:blipFill>
        </p:spPr>
        <p:txBody>
          <a:bodyPr/>
          <a:lstStyle/>
          <a:p>
            <a:endParaRPr lang="en-PH"/>
          </a:p>
        </p:txBody>
      </p:sp>
      <p:grpSp>
        <p:nvGrpSpPr>
          <p:cNvPr id="6" name="Group 6"/>
          <p:cNvGrpSpPr/>
          <p:nvPr/>
        </p:nvGrpSpPr>
        <p:grpSpPr>
          <a:xfrm>
            <a:off x="4380072" y="790016"/>
            <a:ext cx="13063170" cy="8468284"/>
            <a:chOff x="0" y="0"/>
            <a:chExt cx="3440506" cy="2230330"/>
          </a:xfrm>
        </p:grpSpPr>
        <p:sp>
          <p:nvSpPr>
            <p:cNvPr id="7" name="Freeform 7"/>
            <p:cNvSpPr/>
            <p:nvPr/>
          </p:nvSpPr>
          <p:spPr>
            <a:xfrm>
              <a:off x="0" y="0"/>
              <a:ext cx="3440505" cy="2230330"/>
            </a:xfrm>
            <a:custGeom>
              <a:avLst/>
              <a:gdLst/>
              <a:ahLst/>
              <a:cxnLst/>
              <a:rect l="l" t="t" r="r" b="b"/>
              <a:pathLst>
                <a:path w="3440505" h="2230330">
                  <a:moveTo>
                    <a:pt x="0" y="0"/>
                  </a:moveTo>
                  <a:lnTo>
                    <a:pt x="3440505" y="0"/>
                  </a:lnTo>
                  <a:lnTo>
                    <a:pt x="3440505" y="2230330"/>
                  </a:lnTo>
                  <a:lnTo>
                    <a:pt x="0" y="2230330"/>
                  </a:lnTo>
                  <a:close/>
                </a:path>
              </a:pathLst>
            </a:custGeom>
            <a:solidFill>
              <a:srgbClr val="FFFFFF">
                <a:alpha val="84706"/>
              </a:srgbClr>
            </a:solidFill>
          </p:spPr>
          <p:txBody>
            <a:bodyPr/>
            <a:lstStyle/>
            <a:p>
              <a:endParaRPr lang="en-PH"/>
            </a:p>
          </p:txBody>
        </p:sp>
        <p:sp>
          <p:nvSpPr>
            <p:cNvPr id="8" name="TextBox 8"/>
            <p:cNvSpPr txBox="1"/>
            <p:nvPr/>
          </p:nvSpPr>
          <p:spPr>
            <a:xfrm>
              <a:off x="0" y="-38100"/>
              <a:ext cx="3440506" cy="226843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521601" y="4529331"/>
            <a:ext cx="5206338" cy="5206338"/>
          </a:xfrm>
          <a:custGeom>
            <a:avLst/>
            <a:gdLst/>
            <a:ahLst/>
            <a:cxnLst/>
            <a:rect l="l" t="t" r="r" b="b"/>
            <a:pathLst>
              <a:path w="5206338" h="5206338">
                <a:moveTo>
                  <a:pt x="0" y="0"/>
                </a:moveTo>
                <a:lnTo>
                  <a:pt x="5206338" y="0"/>
                </a:lnTo>
                <a:lnTo>
                  <a:pt x="5206338" y="5206338"/>
                </a:lnTo>
                <a:lnTo>
                  <a:pt x="0" y="5206338"/>
                </a:lnTo>
                <a:lnTo>
                  <a:pt x="0" y="0"/>
                </a:lnTo>
                <a:close/>
              </a:path>
            </a:pathLst>
          </a:custGeom>
          <a:blipFill>
            <a:blip r:embed="rId3"/>
            <a:stretch>
              <a:fillRect/>
            </a:stretch>
          </a:blipFill>
        </p:spPr>
        <p:txBody>
          <a:bodyPr/>
          <a:lstStyle/>
          <a:p>
            <a:endParaRPr lang="en-PH"/>
          </a:p>
        </p:txBody>
      </p:sp>
      <p:sp>
        <p:nvSpPr>
          <p:cNvPr id="10" name="TextBox 10"/>
          <p:cNvSpPr txBox="1"/>
          <p:nvPr/>
        </p:nvSpPr>
        <p:spPr>
          <a:xfrm>
            <a:off x="4567082" y="3146999"/>
            <a:ext cx="12692218" cy="5792436"/>
          </a:xfrm>
          <a:prstGeom prst="rect">
            <a:avLst/>
          </a:prstGeom>
        </p:spPr>
        <p:txBody>
          <a:bodyPr lIns="0" tIns="0" rIns="0" bIns="0" rtlCol="0" anchor="t">
            <a:spAutoFit/>
          </a:bodyPr>
          <a:lstStyle/>
          <a:p>
            <a:pPr algn="l">
              <a:lnSpc>
                <a:spcPts val="4597"/>
              </a:lnSpc>
            </a:pPr>
            <a:r>
              <a:rPr lang="en-US" sz="3284">
                <a:solidFill>
                  <a:srgbClr val="000000"/>
                </a:solidFill>
                <a:latin typeface="Dekko"/>
              </a:rPr>
              <a:t>In the development of DepEd's basic education strategic framework, the key principles of gender equality programming in education from Gender Equality and Through Education (INEE 2010) shall be adopted:</a:t>
            </a:r>
          </a:p>
          <a:p>
            <a:pPr algn="l">
              <a:lnSpc>
                <a:spcPts val="4597"/>
              </a:lnSpc>
            </a:pPr>
            <a:r>
              <a:rPr lang="en-US" sz="3284">
                <a:solidFill>
                  <a:srgbClr val="000000"/>
                </a:solidFill>
                <a:latin typeface="Dekko"/>
              </a:rPr>
              <a:t>a.   “Gender dynamics impact on education”</a:t>
            </a:r>
          </a:p>
          <a:p>
            <a:pPr algn="l">
              <a:lnSpc>
                <a:spcPts val="4597"/>
              </a:lnSpc>
            </a:pPr>
            <a:r>
              <a:rPr lang="en-US" sz="3284">
                <a:solidFill>
                  <a:srgbClr val="000000"/>
                </a:solidFill>
                <a:latin typeface="Dekko"/>
              </a:rPr>
              <a:t>b.   “Gender is not just about girls.”</a:t>
            </a:r>
          </a:p>
          <a:p>
            <a:pPr algn="l">
              <a:lnSpc>
                <a:spcPts val="4597"/>
              </a:lnSpc>
            </a:pPr>
            <a:r>
              <a:rPr lang="en-US" sz="3284">
                <a:solidFill>
                  <a:srgbClr val="000000"/>
                </a:solidFill>
                <a:latin typeface="Dekko"/>
              </a:rPr>
              <a:t>c.    “Gender-responsive education is protective.”</a:t>
            </a:r>
          </a:p>
          <a:p>
            <a:pPr algn="l">
              <a:lnSpc>
                <a:spcPts val="4597"/>
              </a:lnSpc>
            </a:pPr>
            <a:r>
              <a:rPr lang="en-US" sz="3284">
                <a:solidFill>
                  <a:srgbClr val="000000"/>
                </a:solidFill>
                <a:latin typeface="Dekko"/>
              </a:rPr>
              <a:t>d.    “Disaggregated data are nonnegotiable.”</a:t>
            </a:r>
          </a:p>
          <a:p>
            <a:pPr algn="l">
              <a:lnSpc>
                <a:spcPts val="4597"/>
              </a:lnSpc>
            </a:pPr>
            <a:r>
              <a:rPr lang="en-US" sz="3284">
                <a:solidFill>
                  <a:srgbClr val="000000"/>
                </a:solidFill>
                <a:latin typeface="Dekko"/>
              </a:rPr>
              <a:t>e.    “Involve male and female learners in working toward gender equality.”</a:t>
            </a:r>
          </a:p>
          <a:p>
            <a:pPr algn="l">
              <a:lnSpc>
                <a:spcPts val="4597"/>
              </a:lnSpc>
            </a:pPr>
            <a:r>
              <a:rPr lang="en-US" sz="3284">
                <a:solidFill>
                  <a:srgbClr val="000000"/>
                </a:solidFill>
                <a:latin typeface="Dekko"/>
              </a:rPr>
              <a:t>f.     "Gender is a cross-sectoral issue”</a:t>
            </a:r>
          </a:p>
          <a:p>
            <a:pPr algn="l">
              <a:lnSpc>
                <a:spcPts val="4597"/>
              </a:lnSpc>
            </a:pPr>
            <a:r>
              <a:rPr lang="en-US" sz="3284">
                <a:solidFill>
                  <a:srgbClr val="000000"/>
                </a:solidFill>
                <a:latin typeface="Dekko"/>
              </a:rPr>
              <a:t>g.    “Anyone can champion gender equality in education”</a:t>
            </a:r>
          </a:p>
        </p:txBody>
      </p:sp>
      <p:sp>
        <p:nvSpPr>
          <p:cNvPr id="11" name="TextBox 11"/>
          <p:cNvSpPr txBox="1"/>
          <p:nvPr/>
        </p:nvSpPr>
        <p:spPr>
          <a:xfrm>
            <a:off x="4684737" y="913841"/>
            <a:ext cx="15151269" cy="2133634"/>
          </a:xfrm>
          <a:prstGeom prst="rect">
            <a:avLst/>
          </a:prstGeom>
        </p:spPr>
        <p:txBody>
          <a:bodyPr lIns="0" tIns="0" rIns="0" bIns="0" rtlCol="0" anchor="t">
            <a:spAutoFit/>
          </a:bodyPr>
          <a:lstStyle/>
          <a:p>
            <a:pPr algn="l">
              <a:lnSpc>
                <a:spcPts val="7081"/>
              </a:lnSpc>
              <a:spcBef>
                <a:spcPct val="0"/>
              </a:spcBef>
            </a:pPr>
            <a:r>
              <a:rPr lang="en-US" sz="8964">
                <a:solidFill>
                  <a:srgbClr val="1A1A1A"/>
                </a:solidFill>
                <a:latin typeface="TAN Harmoni"/>
              </a:rPr>
              <a:t>MAKE ITS STRATEGIC FRAMEORK GENDER-RESPONSIVE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6334C"/>
        </a:solidFill>
        <a:effectLst/>
      </p:bgPr>
    </p:bg>
    <p:spTree>
      <p:nvGrpSpPr>
        <p:cNvPr id="1" name=""/>
        <p:cNvGrpSpPr/>
        <p:nvPr/>
      </p:nvGrpSpPr>
      <p:grpSpPr>
        <a:xfrm>
          <a:off x="0" y="0"/>
          <a:ext cx="0" cy="0"/>
          <a:chOff x="0" y="0"/>
          <a:chExt cx="0" cy="0"/>
        </a:xfrm>
      </p:grpSpPr>
      <p:grpSp>
        <p:nvGrpSpPr>
          <p:cNvPr id="2" name="Group 2"/>
          <p:cNvGrpSpPr/>
          <p:nvPr/>
        </p:nvGrpSpPr>
        <p:grpSpPr>
          <a:xfrm>
            <a:off x="547998" y="551331"/>
            <a:ext cx="17192004" cy="9184338"/>
            <a:chOff x="0" y="0"/>
            <a:chExt cx="4527935" cy="2418920"/>
          </a:xfrm>
        </p:grpSpPr>
        <p:sp>
          <p:nvSpPr>
            <p:cNvPr id="3" name="Freeform 3"/>
            <p:cNvSpPr/>
            <p:nvPr/>
          </p:nvSpPr>
          <p:spPr>
            <a:xfrm>
              <a:off x="0" y="0"/>
              <a:ext cx="4527935" cy="2418920"/>
            </a:xfrm>
            <a:custGeom>
              <a:avLst/>
              <a:gdLst/>
              <a:ahLst/>
              <a:cxnLst/>
              <a:rect l="l" t="t" r="r" b="b"/>
              <a:pathLst>
                <a:path w="4527935" h="2418920">
                  <a:moveTo>
                    <a:pt x="22966" y="0"/>
                  </a:moveTo>
                  <a:lnTo>
                    <a:pt x="4504969" y="0"/>
                  </a:lnTo>
                  <a:cubicBezTo>
                    <a:pt x="4517653" y="0"/>
                    <a:pt x="4527935" y="10282"/>
                    <a:pt x="4527935" y="22966"/>
                  </a:cubicBezTo>
                  <a:lnTo>
                    <a:pt x="4527935" y="2395954"/>
                  </a:lnTo>
                  <a:cubicBezTo>
                    <a:pt x="4527935" y="2408638"/>
                    <a:pt x="4517653" y="2418920"/>
                    <a:pt x="4504969" y="2418920"/>
                  </a:cubicBezTo>
                  <a:lnTo>
                    <a:pt x="22966" y="2418920"/>
                  </a:lnTo>
                  <a:cubicBezTo>
                    <a:pt x="10282" y="2418920"/>
                    <a:pt x="0" y="2408638"/>
                    <a:pt x="0" y="2395954"/>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45702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2016469" y="4217726"/>
            <a:ext cx="4236602" cy="4114800"/>
          </a:xfrm>
          <a:custGeom>
            <a:avLst/>
            <a:gdLst/>
            <a:ahLst/>
            <a:cxnLst/>
            <a:rect l="l" t="t" r="r" b="b"/>
            <a:pathLst>
              <a:path w="4236602" h="4114800">
                <a:moveTo>
                  <a:pt x="0" y="0"/>
                </a:moveTo>
                <a:lnTo>
                  <a:pt x="4236602" y="0"/>
                </a:lnTo>
                <a:lnTo>
                  <a:pt x="423660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6" name="TextBox 6"/>
          <p:cNvSpPr txBox="1"/>
          <p:nvPr/>
        </p:nvSpPr>
        <p:spPr>
          <a:xfrm>
            <a:off x="2061823" y="1555316"/>
            <a:ext cx="14164354" cy="1819482"/>
          </a:xfrm>
          <a:prstGeom prst="rect">
            <a:avLst/>
          </a:prstGeom>
        </p:spPr>
        <p:txBody>
          <a:bodyPr lIns="0" tIns="0" rIns="0" bIns="0" rtlCol="0" anchor="t">
            <a:spAutoFit/>
          </a:bodyPr>
          <a:lstStyle/>
          <a:p>
            <a:pPr algn="ctr">
              <a:lnSpc>
                <a:spcPts val="6072"/>
              </a:lnSpc>
              <a:spcBef>
                <a:spcPct val="0"/>
              </a:spcBef>
            </a:pPr>
            <a:r>
              <a:rPr lang="en-US" sz="7686">
                <a:solidFill>
                  <a:srgbClr val="1A1A1A"/>
                </a:solidFill>
                <a:latin typeface="TAN Harmoni"/>
              </a:rPr>
              <a:t>MAINSTREAM GENDER IN ALL POLICIES AND PROGRAMS, PROJECTS, AND ACTIVITIES</a:t>
            </a:r>
          </a:p>
        </p:txBody>
      </p:sp>
      <p:sp>
        <p:nvSpPr>
          <p:cNvPr id="7" name="TextBox 7"/>
          <p:cNvSpPr txBox="1"/>
          <p:nvPr/>
        </p:nvSpPr>
        <p:spPr>
          <a:xfrm>
            <a:off x="2634858" y="5480423"/>
            <a:ext cx="2999824" cy="1937308"/>
          </a:xfrm>
          <a:prstGeom prst="rect">
            <a:avLst/>
          </a:prstGeom>
        </p:spPr>
        <p:txBody>
          <a:bodyPr lIns="0" tIns="0" rIns="0" bIns="0" rtlCol="0" anchor="t">
            <a:spAutoFit/>
          </a:bodyPr>
          <a:lstStyle/>
          <a:p>
            <a:pPr algn="ctr">
              <a:lnSpc>
                <a:spcPts val="3002"/>
              </a:lnSpc>
            </a:pPr>
            <a:r>
              <a:rPr lang="en-US" sz="3160">
                <a:solidFill>
                  <a:srgbClr val="000000"/>
                </a:solidFill>
                <a:latin typeface="Fredoka"/>
              </a:rPr>
              <a:t>Curriculum, Instruction, and Assessment</a:t>
            </a:r>
          </a:p>
          <a:p>
            <a:pPr algn="ctr">
              <a:lnSpc>
                <a:spcPts val="3002"/>
              </a:lnSpc>
            </a:pPr>
            <a:endParaRPr lang="en-US" sz="3160">
              <a:solidFill>
                <a:srgbClr val="000000"/>
              </a:solidFill>
              <a:latin typeface="Fredoka"/>
            </a:endParaRPr>
          </a:p>
        </p:txBody>
      </p:sp>
      <p:sp>
        <p:nvSpPr>
          <p:cNvPr id="8" name="Freeform 8"/>
          <p:cNvSpPr/>
          <p:nvPr/>
        </p:nvSpPr>
        <p:spPr>
          <a:xfrm>
            <a:off x="7279799" y="4217726"/>
            <a:ext cx="4236602" cy="4114800"/>
          </a:xfrm>
          <a:custGeom>
            <a:avLst/>
            <a:gdLst/>
            <a:ahLst/>
            <a:cxnLst/>
            <a:rect l="l" t="t" r="r" b="b"/>
            <a:pathLst>
              <a:path w="4236602" h="4114800">
                <a:moveTo>
                  <a:pt x="0" y="0"/>
                </a:moveTo>
                <a:lnTo>
                  <a:pt x="4236603" y="0"/>
                </a:lnTo>
                <a:lnTo>
                  <a:pt x="423660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H"/>
          </a:p>
        </p:txBody>
      </p:sp>
      <p:sp>
        <p:nvSpPr>
          <p:cNvPr id="9" name="TextBox 9"/>
          <p:cNvSpPr txBox="1"/>
          <p:nvPr/>
        </p:nvSpPr>
        <p:spPr>
          <a:xfrm>
            <a:off x="7896217" y="5670785"/>
            <a:ext cx="2999824" cy="1556583"/>
          </a:xfrm>
          <a:prstGeom prst="rect">
            <a:avLst/>
          </a:prstGeom>
        </p:spPr>
        <p:txBody>
          <a:bodyPr lIns="0" tIns="0" rIns="0" bIns="0" rtlCol="0" anchor="t">
            <a:spAutoFit/>
          </a:bodyPr>
          <a:lstStyle/>
          <a:p>
            <a:pPr algn="ctr">
              <a:lnSpc>
                <a:spcPts val="3002"/>
              </a:lnSpc>
            </a:pPr>
            <a:r>
              <a:rPr lang="en-US" sz="3160">
                <a:solidFill>
                  <a:srgbClr val="000000"/>
                </a:solidFill>
                <a:latin typeface="Fredoka"/>
              </a:rPr>
              <a:t>Planning and Field Operations</a:t>
            </a:r>
          </a:p>
          <a:p>
            <a:pPr algn="ctr">
              <a:lnSpc>
                <a:spcPts val="3002"/>
              </a:lnSpc>
            </a:pPr>
            <a:endParaRPr lang="en-US" sz="3160">
              <a:solidFill>
                <a:srgbClr val="000000"/>
              </a:solidFill>
              <a:latin typeface="Fredoka"/>
            </a:endParaRPr>
          </a:p>
        </p:txBody>
      </p:sp>
      <p:sp>
        <p:nvSpPr>
          <p:cNvPr id="10" name="Freeform 10"/>
          <p:cNvSpPr/>
          <p:nvPr/>
        </p:nvSpPr>
        <p:spPr>
          <a:xfrm>
            <a:off x="12543130" y="4217726"/>
            <a:ext cx="4236602" cy="4114800"/>
          </a:xfrm>
          <a:custGeom>
            <a:avLst/>
            <a:gdLst/>
            <a:ahLst/>
            <a:cxnLst/>
            <a:rect l="l" t="t" r="r" b="b"/>
            <a:pathLst>
              <a:path w="4236602" h="4114800">
                <a:moveTo>
                  <a:pt x="0" y="0"/>
                </a:moveTo>
                <a:lnTo>
                  <a:pt x="4236602" y="0"/>
                </a:lnTo>
                <a:lnTo>
                  <a:pt x="423660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H"/>
          </a:p>
        </p:txBody>
      </p:sp>
      <p:sp>
        <p:nvSpPr>
          <p:cNvPr id="11" name="TextBox 11"/>
          <p:cNvSpPr txBox="1"/>
          <p:nvPr/>
        </p:nvSpPr>
        <p:spPr>
          <a:xfrm>
            <a:off x="13226353" y="5670785"/>
            <a:ext cx="2999824" cy="1556583"/>
          </a:xfrm>
          <a:prstGeom prst="rect">
            <a:avLst/>
          </a:prstGeom>
        </p:spPr>
        <p:txBody>
          <a:bodyPr lIns="0" tIns="0" rIns="0" bIns="0" rtlCol="0" anchor="t">
            <a:spAutoFit/>
          </a:bodyPr>
          <a:lstStyle/>
          <a:p>
            <a:pPr algn="ctr">
              <a:lnSpc>
                <a:spcPts val="3002"/>
              </a:lnSpc>
            </a:pPr>
            <a:r>
              <a:rPr lang="en-US" sz="3160">
                <a:solidFill>
                  <a:srgbClr val="000000"/>
                </a:solidFill>
                <a:latin typeface="Fredoka"/>
              </a:rPr>
              <a:t>Public Affairs, Finance, and Administration</a:t>
            </a:r>
          </a:p>
          <a:p>
            <a:pPr algn="ctr">
              <a:lnSpc>
                <a:spcPts val="3002"/>
              </a:lnSpc>
            </a:pPr>
            <a:endParaRPr lang="en-US" sz="3160">
              <a:solidFill>
                <a:srgbClr val="000000"/>
              </a:solidFill>
              <a:latin typeface="Fredok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3BB9B"/>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874086" y="4706500"/>
            <a:ext cx="14539828" cy="4998066"/>
          </a:xfrm>
          <a:custGeom>
            <a:avLst/>
            <a:gdLst/>
            <a:ahLst/>
            <a:cxnLst/>
            <a:rect l="l" t="t" r="r" b="b"/>
            <a:pathLst>
              <a:path w="14539828" h="4998066">
                <a:moveTo>
                  <a:pt x="0" y="0"/>
                </a:moveTo>
                <a:lnTo>
                  <a:pt x="14539828" y="0"/>
                </a:lnTo>
                <a:lnTo>
                  <a:pt x="14539828" y="4998065"/>
                </a:lnTo>
                <a:lnTo>
                  <a:pt x="0" y="4998065"/>
                </a:lnTo>
                <a:lnTo>
                  <a:pt x="0" y="0"/>
                </a:lnTo>
                <a:close/>
              </a:path>
            </a:pathLst>
          </a:custGeom>
          <a:blipFill>
            <a:blip r:embed="rId2">
              <a:alphaModFix amt="18999"/>
            </a:blip>
            <a:stretch>
              <a:fillRect/>
            </a:stretch>
          </a:blipFill>
        </p:spPr>
        <p:txBody>
          <a:bodyPr/>
          <a:lstStyle/>
          <a:p>
            <a:endParaRPr lang="en-PH"/>
          </a:p>
        </p:txBody>
      </p:sp>
      <p:sp>
        <p:nvSpPr>
          <p:cNvPr id="6" name="TextBox 6"/>
          <p:cNvSpPr txBox="1"/>
          <p:nvPr/>
        </p:nvSpPr>
        <p:spPr>
          <a:xfrm>
            <a:off x="1028700" y="1678166"/>
            <a:ext cx="16711302" cy="8026400"/>
          </a:xfrm>
          <a:prstGeom prst="rect">
            <a:avLst/>
          </a:prstGeom>
        </p:spPr>
        <p:txBody>
          <a:bodyPr lIns="0" tIns="0" rIns="0" bIns="0" rtlCol="0" anchor="t">
            <a:spAutoFit/>
          </a:bodyPr>
          <a:lstStyle/>
          <a:p>
            <a:pPr algn="l">
              <a:lnSpc>
                <a:spcPts val="4900"/>
              </a:lnSpc>
            </a:pPr>
            <a:endParaRPr/>
          </a:p>
          <a:p>
            <a:pPr algn="l">
              <a:lnSpc>
                <a:spcPts val="4900"/>
              </a:lnSpc>
            </a:pPr>
            <a:r>
              <a:rPr lang="en-US" sz="3500">
                <a:solidFill>
                  <a:srgbClr val="000000"/>
                </a:solidFill>
                <a:latin typeface="Dekko"/>
              </a:rPr>
              <a:t>1. Advocate gender equality in all aspects of development and ensure that PPAs are made congruent with this policy and are included in the Regional Education Development Plans (REDPs), Division Education Development Plans (DEDPs), School Improvement Plans (SIPs), and Annual Implementation Plans (AIPs).</a:t>
            </a:r>
          </a:p>
          <a:p>
            <a:pPr algn="l">
              <a:lnSpc>
                <a:spcPts val="4900"/>
              </a:lnSpc>
            </a:pPr>
            <a:r>
              <a:rPr lang="en-US" sz="3500">
                <a:solidFill>
                  <a:srgbClr val="000000"/>
                </a:solidFill>
                <a:latin typeface="Dekko"/>
              </a:rPr>
              <a:t>2. Include in the school calendar the observance and celebrations related to GAD such as but not limited to Women's Month (March), Lesbian, Gay, Bisexual, and Transgender (LGBT) Pride Month (June), Breastfeeding Month (August), Peace Education Month (September), Children's Month (November), 18-Day Campaign to End VAW (November 25 to December 12), and Human Rights Month (December).</a:t>
            </a:r>
          </a:p>
          <a:p>
            <a:pPr algn="l">
              <a:lnSpc>
                <a:spcPts val="4900"/>
              </a:lnSpc>
            </a:pPr>
            <a:r>
              <a:rPr lang="en-US" sz="3500">
                <a:solidFill>
                  <a:srgbClr val="000000"/>
                </a:solidFill>
                <a:latin typeface="Dekko"/>
              </a:rPr>
              <a:t>3. Support policies on curriculum, instruction, and assessment that are consistent with the principles of gender-responsive education.</a:t>
            </a:r>
          </a:p>
          <a:p>
            <a:pPr algn="l">
              <a:lnSpc>
                <a:spcPts val="4900"/>
              </a:lnSpc>
            </a:pPr>
            <a:endParaRPr lang="en-US" sz="3500">
              <a:solidFill>
                <a:srgbClr val="000000"/>
              </a:solidFill>
              <a:latin typeface="Dekko"/>
            </a:endParaRPr>
          </a:p>
        </p:txBody>
      </p:sp>
      <p:sp>
        <p:nvSpPr>
          <p:cNvPr id="7" name="TextBox 7"/>
          <p:cNvSpPr txBox="1"/>
          <p:nvPr/>
        </p:nvSpPr>
        <p:spPr>
          <a:xfrm>
            <a:off x="0" y="257385"/>
            <a:ext cx="11835322" cy="771315"/>
          </a:xfrm>
          <a:prstGeom prst="rect">
            <a:avLst/>
          </a:prstGeom>
        </p:spPr>
        <p:txBody>
          <a:bodyPr lIns="0" tIns="0" rIns="0" bIns="0" rtlCol="0" anchor="t">
            <a:spAutoFit/>
          </a:bodyPr>
          <a:lstStyle/>
          <a:p>
            <a:pPr algn="ctr">
              <a:lnSpc>
                <a:spcPts val="4428"/>
              </a:lnSpc>
              <a:spcBef>
                <a:spcPct val="0"/>
              </a:spcBef>
            </a:pPr>
            <a:r>
              <a:rPr lang="en-US" sz="5605">
                <a:solidFill>
                  <a:srgbClr val="F9F7E5"/>
                </a:solidFill>
                <a:latin typeface="TAN Harmoni"/>
              </a:rPr>
              <a:t>CURRICULUM, INSTRUCTION, AND ASSESSMENT</a:t>
            </a:r>
          </a:p>
        </p:txBody>
      </p:sp>
      <p:sp>
        <p:nvSpPr>
          <p:cNvPr id="8" name="TextBox 8"/>
          <p:cNvSpPr txBox="1"/>
          <p:nvPr/>
        </p:nvSpPr>
        <p:spPr>
          <a:xfrm>
            <a:off x="6275031" y="1448847"/>
            <a:ext cx="5737939" cy="649137"/>
          </a:xfrm>
          <a:prstGeom prst="rect">
            <a:avLst/>
          </a:prstGeom>
        </p:spPr>
        <p:txBody>
          <a:bodyPr lIns="0" tIns="0" rIns="0" bIns="0" rtlCol="0" anchor="t">
            <a:spAutoFit/>
          </a:bodyPr>
          <a:lstStyle/>
          <a:p>
            <a:pPr algn="ctr">
              <a:lnSpc>
                <a:spcPts val="3690"/>
              </a:lnSpc>
              <a:spcBef>
                <a:spcPct val="0"/>
              </a:spcBef>
            </a:pPr>
            <a:r>
              <a:rPr lang="en-US" sz="4671">
                <a:solidFill>
                  <a:srgbClr val="97503D"/>
                </a:solidFill>
                <a:latin typeface="TAN Harmoni"/>
              </a:rPr>
              <a:t>LEARNERS DEVELOPMENT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3BB9B"/>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263056" y="2292944"/>
            <a:ext cx="16230600" cy="7245300"/>
          </a:xfrm>
          <a:prstGeom prst="rect">
            <a:avLst/>
          </a:prstGeom>
        </p:spPr>
        <p:txBody>
          <a:bodyPr lIns="0" tIns="0" rIns="0" bIns="0" rtlCol="0" anchor="t">
            <a:spAutoFit/>
          </a:bodyPr>
          <a:lstStyle/>
          <a:p>
            <a:pPr algn="l">
              <a:lnSpc>
                <a:spcPts val="4900"/>
              </a:lnSpc>
            </a:pPr>
            <a:r>
              <a:rPr lang="en-US" sz="3500">
                <a:solidFill>
                  <a:srgbClr val="000000"/>
                </a:solidFill>
                <a:latin typeface="Dekko"/>
              </a:rPr>
              <a:t>1.Enhance and promote a K to 12 curriculum that integrates gender equality, human rights, sexuality, and reproductive health education, peace education, environmental studies, and child protection.</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2.Develop a set of GAD and human rights competencies including, but not limited to, core messages and key concepts such as responsible parenthood, equal opportunities, equal representation in public aflairs (NGO, Bureaucracy, Electoral Politics, and Business), etc., to be integrated across learning areas and across grade levels.</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3.Ensure minimum standards on gender sensitivity that will be integrated in the subjects or learning areas, trainings, curricular, co-curricular, and extra-curricular programs for learners and trainees.</a:t>
            </a:r>
          </a:p>
          <a:p>
            <a:pPr algn="l">
              <a:lnSpc>
                <a:spcPts val="4900"/>
              </a:lnSpc>
            </a:pPr>
            <a:endParaRPr lang="en-US" sz="3500">
              <a:solidFill>
                <a:srgbClr val="000000"/>
              </a:solidFill>
              <a:latin typeface="Dekko"/>
            </a:endParaRPr>
          </a:p>
        </p:txBody>
      </p:sp>
      <p:sp>
        <p:nvSpPr>
          <p:cNvPr id="6" name="Freeform 6"/>
          <p:cNvSpPr/>
          <p:nvPr/>
        </p:nvSpPr>
        <p:spPr>
          <a:xfrm>
            <a:off x="10738243" y="5602949"/>
            <a:ext cx="6521057" cy="4132720"/>
          </a:xfrm>
          <a:custGeom>
            <a:avLst/>
            <a:gdLst/>
            <a:ahLst/>
            <a:cxnLst/>
            <a:rect l="l" t="t" r="r" b="b"/>
            <a:pathLst>
              <a:path w="6521057" h="4132720">
                <a:moveTo>
                  <a:pt x="0" y="0"/>
                </a:moveTo>
                <a:lnTo>
                  <a:pt x="6521057" y="0"/>
                </a:lnTo>
                <a:lnTo>
                  <a:pt x="6521057" y="4132720"/>
                </a:lnTo>
                <a:lnTo>
                  <a:pt x="0" y="4132720"/>
                </a:lnTo>
                <a:lnTo>
                  <a:pt x="0" y="0"/>
                </a:lnTo>
                <a:close/>
              </a:path>
            </a:pathLst>
          </a:custGeom>
          <a:blipFill>
            <a:blip r:embed="rId2">
              <a:alphaModFix amt="19999"/>
            </a:blip>
            <a:stretch>
              <a:fillRect/>
            </a:stretch>
          </a:blipFill>
        </p:spPr>
        <p:txBody>
          <a:bodyPr/>
          <a:lstStyle/>
          <a:p>
            <a:endParaRPr lang="en-PH"/>
          </a:p>
        </p:txBody>
      </p:sp>
      <p:sp>
        <p:nvSpPr>
          <p:cNvPr id="7" name="TextBox 7"/>
          <p:cNvSpPr txBox="1"/>
          <p:nvPr/>
        </p:nvSpPr>
        <p:spPr>
          <a:xfrm>
            <a:off x="0" y="257385"/>
            <a:ext cx="11835322" cy="771315"/>
          </a:xfrm>
          <a:prstGeom prst="rect">
            <a:avLst/>
          </a:prstGeom>
        </p:spPr>
        <p:txBody>
          <a:bodyPr lIns="0" tIns="0" rIns="0" bIns="0" rtlCol="0" anchor="t">
            <a:spAutoFit/>
          </a:bodyPr>
          <a:lstStyle/>
          <a:p>
            <a:pPr algn="ctr">
              <a:lnSpc>
                <a:spcPts val="4428"/>
              </a:lnSpc>
              <a:spcBef>
                <a:spcPct val="0"/>
              </a:spcBef>
            </a:pPr>
            <a:r>
              <a:rPr lang="en-US" sz="5605">
                <a:solidFill>
                  <a:srgbClr val="F9F7E5"/>
                </a:solidFill>
                <a:latin typeface="TAN Harmoni"/>
              </a:rPr>
              <a:t>CURRICULUM, INSTRUCTION, AND ASSESSMENT</a:t>
            </a:r>
          </a:p>
        </p:txBody>
      </p:sp>
      <p:sp>
        <p:nvSpPr>
          <p:cNvPr id="8" name="TextBox 8"/>
          <p:cNvSpPr txBox="1"/>
          <p:nvPr/>
        </p:nvSpPr>
        <p:spPr>
          <a:xfrm>
            <a:off x="6097383" y="1483891"/>
            <a:ext cx="5737939" cy="649137"/>
          </a:xfrm>
          <a:prstGeom prst="rect">
            <a:avLst/>
          </a:prstGeom>
        </p:spPr>
        <p:txBody>
          <a:bodyPr lIns="0" tIns="0" rIns="0" bIns="0" rtlCol="0" anchor="t">
            <a:spAutoFit/>
          </a:bodyPr>
          <a:lstStyle/>
          <a:p>
            <a:pPr algn="ctr">
              <a:lnSpc>
                <a:spcPts val="3690"/>
              </a:lnSpc>
              <a:spcBef>
                <a:spcPct val="0"/>
              </a:spcBef>
            </a:pPr>
            <a:r>
              <a:rPr lang="en-US" sz="4671">
                <a:solidFill>
                  <a:srgbClr val="97503D"/>
                </a:solidFill>
                <a:latin typeface="TAN Harmoni"/>
              </a:rPr>
              <a:t>CURRICULUM STANDARDS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3BB9B"/>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5604358" y="8219152"/>
            <a:ext cx="2292618" cy="1759584"/>
          </a:xfrm>
          <a:custGeom>
            <a:avLst/>
            <a:gdLst/>
            <a:ahLst/>
            <a:cxnLst/>
            <a:rect l="l" t="t" r="r" b="b"/>
            <a:pathLst>
              <a:path w="2292618" h="1759584">
                <a:moveTo>
                  <a:pt x="0" y="0"/>
                </a:moveTo>
                <a:lnTo>
                  <a:pt x="2292618" y="0"/>
                </a:lnTo>
                <a:lnTo>
                  <a:pt x="2292618" y="1759584"/>
                </a:lnTo>
                <a:lnTo>
                  <a:pt x="0" y="1759584"/>
                </a:lnTo>
                <a:lnTo>
                  <a:pt x="0" y="0"/>
                </a:lnTo>
                <a:close/>
              </a:path>
            </a:pathLst>
          </a:custGeom>
          <a:blipFill>
            <a:blip r:embed="rId2"/>
            <a:stretch>
              <a:fillRect/>
            </a:stretch>
          </a:blipFill>
        </p:spPr>
        <p:txBody>
          <a:bodyPr/>
          <a:lstStyle/>
          <a:p>
            <a:endParaRPr lang="en-PH"/>
          </a:p>
        </p:txBody>
      </p:sp>
      <p:sp>
        <p:nvSpPr>
          <p:cNvPr id="6" name="TextBox 6"/>
          <p:cNvSpPr txBox="1"/>
          <p:nvPr/>
        </p:nvSpPr>
        <p:spPr>
          <a:xfrm>
            <a:off x="1263056" y="2466403"/>
            <a:ext cx="15996244" cy="6235626"/>
          </a:xfrm>
          <a:prstGeom prst="rect">
            <a:avLst/>
          </a:prstGeom>
        </p:spPr>
        <p:txBody>
          <a:bodyPr lIns="0" tIns="0" rIns="0" bIns="0" rtlCol="0" anchor="t">
            <a:spAutoFit/>
          </a:bodyPr>
          <a:lstStyle/>
          <a:p>
            <a:pPr algn="l">
              <a:lnSpc>
                <a:spcPts val="4900"/>
              </a:lnSpc>
            </a:pPr>
            <a:r>
              <a:rPr lang="en-US" sz="3500">
                <a:solidFill>
                  <a:srgbClr val="000000"/>
                </a:solidFill>
                <a:latin typeface="Dekko"/>
              </a:rPr>
              <a:t>1.Ensure that all public and private schools, learning centers, including laboratory schools of SUCs and LCUs, shall maintain gender-responsive instructional delivery and services.</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2.Design gender-responsive models of instruction for basic education appropriate for all types of learners.</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3.Formulate enabling policies and guidelines for the implementation of gender-responsive innovative teaching and learning approaches and assessment models for basic education aligned with curriculum standards.</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4. Provide technical assistance to the field offices in the adoption or modification of gender-responsive learning models and strategies.</a:t>
            </a:r>
          </a:p>
        </p:txBody>
      </p:sp>
      <p:sp>
        <p:nvSpPr>
          <p:cNvPr id="7" name="TextBox 7"/>
          <p:cNvSpPr txBox="1"/>
          <p:nvPr/>
        </p:nvSpPr>
        <p:spPr>
          <a:xfrm>
            <a:off x="0" y="257385"/>
            <a:ext cx="11835322" cy="771315"/>
          </a:xfrm>
          <a:prstGeom prst="rect">
            <a:avLst/>
          </a:prstGeom>
        </p:spPr>
        <p:txBody>
          <a:bodyPr lIns="0" tIns="0" rIns="0" bIns="0" rtlCol="0" anchor="t">
            <a:spAutoFit/>
          </a:bodyPr>
          <a:lstStyle/>
          <a:p>
            <a:pPr algn="ctr">
              <a:lnSpc>
                <a:spcPts val="4428"/>
              </a:lnSpc>
              <a:spcBef>
                <a:spcPct val="0"/>
              </a:spcBef>
            </a:pPr>
            <a:r>
              <a:rPr lang="en-US" sz="5605">
                <a:solidFill>
                  <a:srgbClr val="F9F7E5"/>
                </a:solidFill>
                <a:latin typeface="TAN Harmoni"/>
              </a:rPr>
              <a:t>CURRICULUM, INSTRUCTION, AND ASSESSMENT</a:t>
            </a:r>
          </a:p>
        </p:txBody>
      </p:sp>
      <p:sp>
        <p:nvSpPr>
          <p:cNvPr id="8" name="TextBox 8"/>
          <p:cNvSpPr txBox="1"/>
          <p:nvPr/>
        </p:nvSpPr>
        <p:spPr>
          <a:xfrm>
            <a:off x="6097383" y="1493416"/>
            <a:ext cx="5737939" cy="688901"/>
          </a:xfrm>
          <a:prstGeom prst="rect">
            <a:avLst/>
          </a:prstGeom>
        </p:spPr>
        <p:txBody>
          <a:bodyPr lIns="0" tIns="0" rIns="0" bIns="0" rtlCol="0" anchor="t">
            <a:spAutoFit/>
          </a:bodyPr>
          <a:lstStyle/>
          <a:p>
            <a:pPr algn="ctr">
              <a:lnSpc>
                <a:spcPts val="3950"/>
              </a:lnSpc>
              <a:spcBef>
                <a:spcPct val="0"/>
              </a:spcBef>
            </a:pPr>
            <a:r>
              <a:rPr lang="en-US" sz="5000">
                <a:solidFill>
                  <a:srgbClr val="97503D"/>
                </a:solidFill>
                <a:latin typeface="TAN Harmoni"/>
              </a:rPr>
              <a:t>LEARNING DELIVERY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3BB9B"/>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864651" y="2255483"/>
            <a:ext cx="16558698" cy="7245300"/>
          </a:xfrm>
          <a:prstGeom prst="rect">
            <a:avLst/>
          </a:prstGeom>
        </p:spPr>
        <p:txBody>
          <a:bodyPr lIns="0" tIns="0" rIns="0" bIns="0" rtlCol="0" anchor="t">
            <a:spAutoFit/>
          </a:bodyPr>
          <a:lstStyle/>
          <a:p>
            <a:pPr algn="l">
              <a:lnSpc>
                <a:spcPts val="4900"/>
              </a:lnSpc>
            </a:pPr>
            <a:r>
              <a:rPr lang="en-US" sz="3500">
                <a:solidFill>
                  <a:srgbClr val="000000"/>
                </a:solidFill>
                <a:latin typeface="Dekko"/>
              </a:rPr>
              <a:t> 1. Ensure a gender-responsive physical and social learning environment that promotes respect for all people and has zero-tolerance for all forms of discrimination, violence, and abuse.</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 2. Ensure that DepEd personnel are properly oriented and trained on gender equality, sexuality, and reproductive health education, human rights, peace education, and child protection.</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 3. Ensure that development and capacity building, through in-service trainings and workshops in coordination with the National Educators Academy of the Philippines (NEAP) and relevant private education institutions, are aligned with GRBE and capacitate all teachers in both public and private schools on GRBE, human rights education, and peace education.</a:t>
            </a:r>
          </a:p>
          <a:p>
            <a:pPr algn="l">
              <a:lnSpc>
                <a:spcPts val="4900"/>
              </a:lnSpc>
            </a:pPr>
            <a:endParaRPr lang="en-US" sz="3500">
              <a:solidFill>
                <a:srgbClr val="000000"/>
              </a:solidFill>
              <a:latin typeface="Dekko"/>
            </a:endParaRPr>
          </a:p>
        </p:txBody>
      </p:sp>
      <p:sp>
        <p:nvSpPr>
          <p:cNvPr id="6" name="TextBox 6"/>
          <p:cNvSpPr txBox="1"/>
          <p:nvPr/>
        </p:nvSpPr>
        <p:spPr>
          <a:xfrm>
            <a:off x="0" y="257385"/>
            <a:ext cx="11835322" cy="771315"/>
          </a:xfrm>
          <a:prstGeom prst="rect">
            <a:avLst/>
          </a:prstGeom>
        </p:spPr>
        <p:txBody>
          <a:bodyPr lIns="0" tIns="0" rIns="0" bIns="0" rtlCol="0" anchor="t">
            <a:spAutoFit/>
          </a:bodyPr>
          <a:lstStyle/>
          <a:p>
            <a:pPr algn="ctr">
              <a:lnSpc>
                <a:spcPts val="4428"/>
              </a:lnSpc>
              <a:spcBef>
                <a:spcPct val="0"/>
              </a:spcBef>
            </a:pPr>
            <a:r>
              <a:rPr lang="en-US" sz="5605">
                <a:solidFill>
                  <a:srgbClr val="F9F7E5"/>
                </a:solidFill>
                <a:latin typeface="TAN Harmoni"/>
              </a:rPr>
              <a:t>CURRICULUM, INSTRUCTION, AND ASSESSMENT</a:t>
            </a:r>
          </a:p>
        </p:txBody>
      </p:sp>
      <p:sp>
        <p:nvSpPr>
          <p:cNvPr id="7" name="TextBox 7"/>
          <p:cNvSpPr txBox="1"/>
          <p:nvPr/>
        </p:nvSpPr>
        <p:spPr>
          <a:xfrm>
            <a:off x="6097383" y="1493416"/>
            <a:ext cx="5737939" cy="688901"/>
          </a:xfrm>
          <a:prstGeom prst="rect">
            <a:avLst/>
          </a:prstGeom>
        </p:spPr>
        <p:txBody>
          <a:bodyPr lIns="0" tIns="0" rIns="0" bIns="0" rtlCol="0" anchor="t">
            <a:spAutoFit/>
          </a:bodyPr>
          <a:lstStyle/>
          <a:p>
            <a:pPr algn="ctr">
              <a:lnSpc>
                <a:spcPts val="3950"/>
              </a:lnSpc>
              <a:spcBef>
                <a:spcPct val="0"/>
              </a:spcBef>
            </a:pPr>
            <a:r>
              <a:rPr lang="en-US" sz="5000">
                <a:solidFill>
                  <a:srgbClr val="97503D"/>
                </a:solidFill>
                <a:latin typeface="TAN Harmoni"/>
              </a:rPr>
              <a:t>LEARNING ENVIRONMENT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3BB9B"/>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864651" y="2817937"/>
            <a:ext cx="16558698" cy="5387925"/>
          </a:xfrm>
          <a:prstGeom prst="rect">
            <a:avLst/>
          </a:prstGeom>
        </p:spPr>
        <p:txBody>
          <a:bodyPr lIns="0" tIns="0" rIns="0" bIns="0" rtlCol="0" anchor="t">
            <a:spAutoFit/>
          </a:bodyPr>
          <a:lstStyle/>
          <a:p>
            <a:pPr algn="l">
              <a:lnSpc>
                <a:spcPts val="4900"/>
              </a:lnSpc>
            </a:pPr>
            <a:r>
              <a:rPr lang="en-US" sz="3500">
                <a:solidFill>
                  <a:srgbClr val="000000"/>
                </a:solidFill>
                <a:latin typeface="Dekko"/>
              </a:rPr>
              <a:t> 4.  Promote the institutionalization of gender-responsive teaching­leaming plans, guides, processes, activities, and mechanisms and measures.</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 5. Provide adequate and responsive capacity-building activities for teachers in dealing with children in conflict with the law (CICL) and children at risk (CAR).</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 6. Strengthen and sustain the capacity of administrators, guidance counselors, and teachers in handling cases of violence, abuse, discrimination, exploitation, and bullying, and equip them with the technical competence in providing appropriate interventions and immediate referral.</a:t>
            </a:r>
          </a:p>
          <a:p>
            <a:pPr algn="l">
              <a:lnSpc>
                <a:spcPts val="4900"/>
              </a:lnSpc>
            </a:pPr>
            <a:endParaRPr lang="en-US" sz="3500">
              <a:solidFill>
                <a:srgbClr val="000000"/>
              </a:solidFill>
              <a:latin typeface="Dekko"/>
            </a:endParaRPr>
          </a:p>
        </p:txBody>
      </p:sp>
      <p:sp>
        <p:nvSpPr>
          <p:cNvPr id="6" name="TextBox 6"/>
          <p:cNvSpPr txBox="1"/>
          <p:nvPr/>
        </p:nvSpPr>
        <p:spPr>
          <a:xfrm>
            <a:off x="0" y="257385"/>
            <a:ext cx="11835322" cy="771315"/>
          </a:xfrm>
          <a:prstGeom prst="rect">
            <a:avLst/>
          </a:prstGeom>
        </p:spPr>
        <p:txBody>
          <a:bodyPr lIns="0" tIns="0" rIns="0" bIns="0" rtlCol="0" anchor="t">
            <a:spAutoFit/>
          </a:bodyPr>
          <a:lstStyle/>
          <a:p>
            <a:pPr algn="ctr">
              <a:lnSpc>
                <a:spcPts val="4428"/>
              </a:lnSpc>
              <a:spcBef>
                <a:spcPct val="0"/>
              </a:spcBef>
            </a:pPr>
            <a:r>
              <a:rPr lang="en-US" sz="5605">
                <a:solidFill>
                  <a:srgbClr val="F9F7E5"/>
                </a:solidFill>
                <a:latin typeface="TAN Harmoni"/>
              </a:rPr>
              <a:t>CURRICULUM, INSTRUCTION, AND ASSESSMENT</a:t>
            </a:r>
          </a:p>
        </p:txBody>
      </p:sp>
      <p:sp>
        <p:nvSpPr>
          <p:cNvPr id="7" name="TextBox 7"/>
          <p:cNvSpPr txBox="1"/>
          <p:nvPr/>
        </p:nvSpPr>
        <p:spPr>
          <a:xfrm>
            <a:off x="6097383" y="1493416"/>
            <a:ext cx="5737939" cy="688901"/>
          </a:xfrm>
          <a:prstGeom prst="rect">
            <a:avLst/>
          </a:prstGeom>
        </p:spPr>
        <p:txBody>
          <a:bodyPr lIns="0" tIns="0" rIns="0" bIns="0" rtlCol="0" anchor="t">
            <a:spAutoFit/>
          </a:bodyPr>
          <a:lstStyle/>
          <a:p>
            <a:pPr algn="ctr">
              <a:lnSpc>
                <a:spcPts val="3950"/>
              </a:lnSpc>
              <a:spcBef>
                <a:spcPct val="0"/>
              </a:spcBef>
            </a:pPr>
            <a:r>
              <a:rPr lang="en-US" sz="5000">
                <a:solidFill>
                  <a:srgbClr val="97503D"/>
                </a:solidFill>
                <a:latin typeface="TAN Harmoni"/>
              </a:rPr>
              <a:t>LEARNING ENVIRONMENT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3BB9B"/>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864651" y="2328394"/>
            <a:ext cx="16558698" cy="7473876"/>
          </a:xfrm>
          <a:prstGeom prst="rect">
            <a:avLst/>
          </a:prstGeom>
        </p:spPr>
        <p:txBody>
          <a:bodyPr lIns="0" tIns="0" rIns="0" bIns="0" rtlCol="0" anchor="t">
            <a:spAutoFit/>
          </a:bodyPr>
          <a:lstStyle/>
          <a:p>
            <a:pPr algn="l">
              <a:lnSpc>
                <a:spcPts val="4900"/>
              </a:lnSpc>
            </a:pPr>
            <a:r>
              <a:rPr lang="en-US" sz="3500">
                <a:solidFill>
                  <a:srgbClr val="000000"/>
                </a:solidFill>
                <a:latin typeface="Dekko"/>
              </a:rPr>
              <a:t> 1.Develop and provide gender-responsive Learning Resources (LRs) based on the review and revision programs, curriculum, social content guidelines, and other references to ensure that LRs are free from gender biases and stereotypes, and use gender-fair and inclusive language, positive images, and messages.</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2.Ensure that writers, editors, evaluators, layout artists, illustrators, and focal persons of LRs are well-trained on gender-responsiveness, sexuality, and reproductive health education, human rights, and peace education.</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3.Provide orientation for prospective publishing and development teams to emphasize the inclusion of GAD key concepts and core messages in learning resource development.</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4.Provide GAD learning resources.</a:t>
            </a:r>
          </a:p>
          <a:p>
            <a:pPr algn="l">
              <a:lnSpc>
                <a:spcPts val="4900"/>
              </a:lnSpc>
            </a:pPr>
            <a:endParaRPr lang="en-US" sz="3500">
              <a:solidFill>
                <a:srgbClr val="000000"/>
              </a:solidFill>
              <a:latin typeface="Dekko"/>
            </a:endParaRPr>
          </a:p>
        </p:txBody>
      </p:sp>
      <p:sp>
        <p:nvSpPr>
          <p:cNvPr id="6" name="TextBox 6"/>
          <p:cNvSpPr txBox="1"/>
          <p:nvPr/>
        </p:nvSpPr>
        <p:spPr>
          <a:xfrm>
            <a:off x="0" y="257385"/>
            <a:ext cx="11835322" cy="771315"/>
          </a:xfrm>
          <a:prstGeom prst="rect">
            <a:avLst/>
          </a:prstGeom>
        </p:spPr>
        <p:txBody>
          <a:bodyPr lIns="0" tIns="0" rIns="0" bIns="0" rtlCol="0" anchor="t">
            <a:spAutoFit/>
          </a:bodyPr>
          <a:lstStyle/>
          <a:p>
            <a:pPr algn="ctr">
              <a:lnSpc>
                <a:spcPts val="4428"/>
              </a:lnSpc>
              <a:spcBef>
                <a:spcPct val="0"/>
              </a:spcBef>
            </a:pPr>
            <a:r>
              <a:rPr lang="en-US" sz="5605">
                <a:solidFill>
                  <a:srgbClr val="F9F7E5"/>
                </a:solidFill>
                <a:latin typeface="TAN Harmoni"/>
              </a:rPr>
              <a:t>CURRICULUM, INSTRUCTION, AND ASSESSMENT</a:t>
            </a:r>
          </a:p>
        </p:txBody>
      </p:sp>
      <p:sp>
        <p:nvSpPr>
          <p:cNvPr id="7" name="TextBox 7"/>
          <p:cNvSpPr txBox="1"/>
          <p:nvPr/>
        </p:nvSpPr>
        <p:spPr>
          <a:xfrm>
            <a:off x="5445324" y="1400772"/>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97503D"/>
                </a:solidFill>
                <a:latin typeface="TAN Harmoni"/>
              </a:rPr>
              <a:t>LEARNING RESOURCES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3BB9B"/>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829427" y="2109972"/>
            <a:ext cx="16629147" cy="7625697"/>
          </a:xfrm>
          <a:prstGeom prst="rect">
            <a:avLst/>
          </a:prstGeom>
        </p:spPr>
        <p:txBody>
          <a:bodyPr lIns="0" tIns="0" rIns="0" bIns="0" rtlCol="0" anchor="t">
            <a:spAutoFit/>
          </a:bodyPr>
          <a:lstStyle/>
          <a:p>
            <a:pPr algn="l">
              <a:lnSpc>
                <a:spcPts val="4317"/>
              </a:lnSpc>
            </a:pPr>
            <a:r>
              <a:rPr lang="en-US" sz="3083">
                <a:solidFill>
                  <a:srgbClr val="000000"/>
                </a:solidFill>
                <a:latin typeface="Dekko"/>
              </a:rPr>
              <a:t>5. Update the guidelines in the Development of Learning Resources by:</a:t>
            </a:r>
          </a:p>
          <a:p>
            <a:pPr algn="l">
              <a:lnSpc>
                <a:spcPts val="4317"/>
              </a:lnSpc>
            </a:pPr>
            <a:r>
              <a:rPr lang="en-US" sz="3083">
                <a:solidFill>
                  <a:srgbClr val="000000"/>
                </a:solidFill>
                <a:latin typeface="Dekko"/>
              </a:rPr>
              <a:t>a)Reinforcing the Social Content Guidelines with GAD core messages and key concepts</a:t>
            </a:r>
          </a:p>
          <a:p>
            <a:pPr algn="l">
              <a:lnSpc>
                <a:spcPts val="4317"/>
              </a:lnSpc>
            </a:pPr>
            <a:r>
              <a:rPr lang="en-US" sz="3083">
                <a:solidFill>
                  <a:srgbClr val="000000"/>
                </a:solidFill>
                <a:latin typeface="Dekko"/>
              </a:rPr>
              <a:t>b)Modifying the Instructional Design Framework and including the GAD core messages and key concepts as permanent elements of the instructional design in all printed learning resources, to be contextualized according to key stages</a:t>
            </a:r>
          </a:p>
          <a:p>
            <a:pPr algn="l">
              <a:lnSpc>
                <a:spcPts val="4317"/>
              </a:lnSpc>
            </a:pPr>
            <a:r>
              <a:rPr lang="en-US" sz="3083">
                <a:solidFill>
                  <a:srgbClr val="000000"/>
                </a:solidFill>
                <a:latin typeface="Dekko"/>
              </a:rPr>
              <a:t>6. Ensure that learning resources procured from external sources comply with GAD key concepts and core messages.</a:t>
            </a:r>
          </a:p>
          <a:p>
            <a:pPr algn="l">
              <a:lnSpc>
                <a:spcPts val="4317"/>
              </a:lnSpc>
            </a:pPr>
            <a:r>
              <a:rPr lang="en-US" sz="3083">
                <a:solidFill>
                  <a:srgbClr val="000000"/>
                </a:solidFill>
                <a:latin typeface="Dekko"/>
              </a:rPr>
              <a:t>7. Update and align the quality assurance of the learning resources, evaluation instruments, and instructional materieds to include gender concepts, values, and gender-fair language.</a:t>
            </a:r>
          </a:p>
          <a:p>
            <a:pPr algn="l">
              <a:lnSpc>
                <a:spcPts val="4317"/>
              </a:lnSpc>
            </a:pPr>
            <a:r>
              <a:rPr lang="en-US" sz="3083">
                <a:solidFill>
                  <a:srgbClr val="000000"/>
                </a:solidFill>
                <a:latin typeface="Dekko"/>
              </a:rPr>
              <a:t>8. Gather and upload quality-assured GAD leamers" and teachers' resources to the DepEd Learning Resources Portal.</a:t>
            </a:r>
          </a:p>
          <a:p>
            <a:pPr algn="l">
              <a:lnSpc>
                <a:spcPts val="4317"/>
              </a:lnSpc>
            </a:pPr>
            <a:r>
              <a:rPr lang="en-US" sz="3083">
                <a:solidFill>
                  <a:srgbClr val="000000"/>
                </a:solidFill>
                <a:latin typeface="Dekko"/>
              </a:rPr>
              <a:t>9. .Ensure that field offices shall implement contextualized, localized, and indigenized learning resources integrating GAD core messages and key concepts.</a:t>
            </a:r>
          </a:p>
          <a:p>
            <a:pPr algn="l">
              <a:lnSpc>
                <a:spcPts val="4317"/>
              </a:lnSpc>
            </a:pPr>
            <a:endParaRPr lang="en-US" sz="3083">
              <a:solidFill>
                <a:srgbClr val="000000"/>
              </a:solidFill>
              <a:latin typeface="Dekko"/>
            </a:endParaRPr>
          </a:p>
        </p:txBody>
      </p:sp>
      <p:sp>
        <p:nvSpPr>
          <p:cNvPr id="6" name="TextBox 6"/>
          <p:cNvSpPr txBox="1"/>
          <p:nvPr/>
        </p:nvSpPr>
        <p:spPr>
          <a:xfrm>
            <a:off x="0" y="257385"/>
            <a:ext cx="11835322" cy="771315"/>
          </a:xfrm>
          <a:prstGeom prst="rect">
            <a:avLst/>
          </a:prstGeom>
        </p:spPr>
        <p:txBody>
          <a:bodyPr lIns="0" tIns="0" rIns="0" bIns="0" rtlCol="0" anchor="t">
            <a:spAutoFit/>
          </a:bodyPr>
          <a:lstStyle/>
          <a:p>
            <a:pPr algn="ctr">
              <a:lnSpc>
                <a:spcPts val="4428"/>
              </a:lnSpc>
              <a:spcBef>
                <a:spcPct val="0"/>
              </a:spcBef>
            </a:pPr>
            <a:r>
              <a:rPr lang="en-US" sz="5605">
                <a:solidFill>
                  <a:srgbClr val="F9F7E5"/>
                </a:solidFill>
                <a:latin typeface="TAN Harmoni"/>
              </a:rPr>
              <a:t>CURRICULUM, INSTRUCTION, AND ASSESSMENT</a:t>
            </a:r>
          </a:p>
        </p:txBody>
      </p:sp>
      <p:sp>
        <p:nvSpPr>
          <p:cNvPr id="7" name="TextBox 7"/>
          <p:cNvSpPr txBox="1"/>
          <p:nvPr/>
        </p:nvSpPr>
        <p:spPr>
          <a:xfrm>
            <a:off x="5445324" y="1400772"/>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97503D"/>
                </a:solidFill>
                <a:latin typeface="TAN Harmoni"/>
              </a:rPr>
              <a:t>LEARNING RESOURCES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3BB9B"/>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829427" y="2022997"/>
            <a:ext cx="16629147" cy="7473876"/>
          </a:xfrm>
          <a:prstGeom prst="rect">
            <a:avLst/>
          </a:prstGeom>
        </p:spPr>
        <p:txBody>
          <a:bodyPr lIns="0" tIns="0" rIns="0" bIns="0" rtlCol="0" anchor="t">
            <a:spAutoFit/>
          </a:bodyPr>
          <a:lstStyle/>
          <a:p>
            <a:pPr algn="l">
              <a:lnSpc>
                <a:spcPts val="4900"/>
              </a:lnSpc>
            </a:pPr>
            <a:r>
              <a:rPr lang="en-US" sz="3500">
                <a:solidFill>
                  <a:srgbClr val="000000"/>
                </a:solidFill>
                <a:latin typeface="Dekko"/>
              </a:rPr>
              <a:t>1.Ensure that formative and summative assessments at the school level and any competitions (e.g., contests, quiz bees) at any level are gender-responsive and culture-sensitive for all learners, teachers, and other concerned personnel.</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2.Include GAD core messages and key concepts in the test development process specifically in the table of specifications as integrated in the learning competencies using gender-fair language.</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3.Conduct a GAD orientation for test-item writers to ensure educational assessments are GRBE-compliant in terms of content and procedures.</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4.Enjoin all public and private accrediting institutions or organizations to include gender-equality elements in their accreditation criteria.</a:t>
            </a:r>
          </a:p>
          <a:p>
            <a:pPr algn="l">
              <a:lnSpc>
                <a:spcPts val="4900"/>
              </a:lnSpc>
            </a:pPr>
            <a:endParaRPr lang="en-US" sz="3500">
              <a:solidFill>
                <a:srgbClr val="000000"/>
              </a:solidFill>
              <a:latin typeface="Dekko"/>
            </a:endParaRPr>
          </a:p>
        </p:txBody>
      </p:sp>
      <p:sp>
        <p:nvSpPr>
          <p:cNvPr id="6" name="TextBox 6"/>
          <p:cNvSpPr txBox="1"/>
          <p:nvPr/>
        </p:nvSpPr>
        <p:spPr>
          <a:xfrm>
            <a:off x="0" y="257385"/>
            <a:ext cx="11835322" cy="771315"/>
          </a:xfrm>
          <a:prstGeom prst="rect">
            <a:avLst/>
          </a:prstGeom>
        </p:spPr>
        <p:txBody>
          <a:bodyPr lIns="0" tIns="0" rIns="0" bIns="0" rtlCol="0" anchor="t">
            <a:spAutoFit/>
          </a:bodyPr>
          <a:lstStyle/>
          <a:p>
            <a:pPr algn="ctr">
              <a:lnSpc>
                <a:spcPts val="4428"/>
              </a:lnSpc>
              <a:spcBef>
                <a:spcPct val="0"/>
              </a:spcBef>
            </a:pPr>
            <a:r>
              <a:rPr lang="en-US" sz="5605">
                <a:solidFill>
                  <a:srgbClr val="F9F7E5"/>
                </a:solidFill>
                <a:latin typeface="TAN Harmoni"/>
              </a:rPr>
              <a:t>CURRICULUM, INSTRUCTION, AND ASSESSMENT</a:t>
            </a:r>
          </a:p>
        </p:txBody>
      </p:sp>
      <p:sp>
        <p:nvSpPr>
          <p:cNvPr id="7" name="TextBox 7"/>
          <p:cNvSpPr txBox="1"/>
          <p:nvPr/>
        </p:nvSpPr>
        <p:spPr>
          <a:xfrm>
            <a:off x="5445324" y="1400772"/>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97503D"/>
                </a:solidFill>
                <a:latin typeface="TAN Harmoni"/>
              </a:rPr>
              <a:t>ASSESSMENT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D4D4"/>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98936" y="2901995"/>
            <a:ext cx="16090128" cy="5549900"/>
          </a:xfrm>
          <a:prstGeom prst="rect">
            <a:avLst/>
          </a:prstGeom>
        </p:spPr>
        <p:txBody>
          <a:bodyPr lIns="0" tIns="0" rIns="0" bIns="0" rtlCol="0" anchor="t">
            <a:spAutoFit/>
          </a:bodyPr>
          <a:lstStyle/>
          <a:p>
            <a:pPr algn="l">
              <a:lnSpc>
                <a:spcPts val="4900"/>
              </a:lnSpc>
            </a:pPr>
            <a:r>
              <a:rPr lang="en-US" sz="3500">
                <a:solidFill>
                  <a:srgbClr val="000000"/>
                </a:solidFill>
                <a:latin typeface="Dekko"/>
              </a:rPr>
              <a:t>1.Promote awareness of GRBE issues and concerns in the governance and operations of schools, learning centers, and workplaces.</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2.Develop framework policies and standards for learner support programs and services that integrate GAD core messages and key concepts.</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3.Implement programs, projects, and services of school health, youth development, and sports development aligned with GRBE.</a:t>
            </a:r>
          </a:p>
          <a:p>
            <a:pPr algn="l">
              <a:lnSpc>
                <a:spcPts val="4900"/>
              </a:lnSpc>
            </a:pPr>
            <a:endParaRPr lang="en-US" sz="3500">
              <a:solidFill>
                <a:srgbClr val="000000"/>
              </a:solidFill>
              <a:latin typeface="Dekko"/>
            </a:endParaRPr>
          </a:p>
        </p:txBody>
      </p:sp>
      <p:sp>
        <p:nvSpPr>
          <p:cNvPr id="6" name="TextBox 6"/>
          <p:cNvSpPr txBox="1"/>
          <p:nvPr/>
        </p:nvSpPr>
        <p:spPr>
          <a:xfrm>
            <a:off x="829427" y="251083"/>
            <a:ext cx="11835322" cy="777617"/>
          </a:xfrm>
          <a:prstGeom prst="rect">
            <a:avLst/>
          </a:prstGeom>
        </p:spPr>
        <p:txBody>
          <a:bodyPr lIns="0" tIns="0" rIns="0" bIns="0" rtlCol="0" anchor="t">
            <a:spAutoFit/>
          </a:bodyPr>
          <a:lstStyle/>
          <a:p>
            <a:pPr algn="l">
              <a:lnSpc>
                <a:spcPts val="4428"/>
              </a:lnSpc>
              <a:spcBef>
                <a:spcPct val="0"/>
              </a:spcBef>
            </a:pPr>
            <a:r>
              <a:rPr lang="en-US" sz="5605">
                <a:solidFill>
                  <a:srgbClr val="FAF9F0"/>
                </a:solidFill>
                <a:latin typeface="TAN Harmoni"/>
              </a:rPr>
              <a:t>PLANNING AND FIELD OPERATIONS</a:t>
            </a:r>
          </a:p>
        </p:txBody>
      </p:sp>
      <p:sp>
        <p:nvSpPr>
          <p:cNvPr id="7" name="TextBox 7"/>
          <p:cNvSpPr txBox="1"/>
          <p:nvPr/>
        </p:nvSpPr>
        <p:spPr>
          <a:xfrm>
            <a:off x="5741215" y="1687572"/>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8C52FF"/>
                </a:solidFill>
                <a:latin typeface="TAN Harmoni"/>
              </a:rPr>
              <a:t>LEARNERS’ SUPPORT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D4D4"/>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98936" y="2901995"/>
            <a:ext cx="16090128" cy="5549900"/>
          </a:xfrm>
          <a:prstGeom prst="rect">
            <a:avLst/>
          </a:prstGeom>
        </p:spPr>
        <p:txBody>
          <a:bodyPr lIns="0" tIns="0" rIns="0" bIns="0" rtlCol="0" anchor="t">
            <a:spAutoFit/>
          </a:bodyPr>
          <a:lstStyle/>
          <a:p>
            <a:pPr algn="l">
              <a:lnSpc>
                <a:spcPts val="4900"/>
              </a:lnSpc>
            </a:pPr>
            <a:r>
              <a:rPr lang="en-US" sz="3500">
                <a:solidFill>
                  <a:srgbClr val="000000"/>
                </a:solidFill>
                <a:latin typeface="Dekko"/>
              </a:rPr>
              <a:t>4. Conduct capacity building on health development, school sports development, and youth formation aligned with guidelines of the GRBE policy.</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5. Strengthen cooperation and partnership with agencies, organizations, and individuals for purposes of education and other GAD support services.</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6. Conduct monitoring and evaluation and research in aid of learner support policy development and service delivery.</a:t>
            </a:r>
          </a:p>
          <a:p>
            <a:pPr algn="l">
              <a:lnSpc>
                <a:spcPts val="4900"/>
              </a:lnSpc>
            </a:pPr>
            <a:endParaRPr lang="en-US" sz="3500">
              <a:solidFill>
                <a:srgbClr val="000000"/>
              </a:solidFill>
              <a:latin typeface="Dekko"/>
            </a:endParaRPr>
          </a:p>
        </p:txBody>
      </p:sp>
      <p:sp>
        <p:nvSpPr>
          <p:cNvPr id="6" name="TextBox 6"/>
          <p:cNvSpPr txBox="1"/>
          <p:nvPr/>
        </p:nvSpPr>
        <p:spPr>
          <a:xfrm>
            <a:off x="829427" y="251083"/>
            <a:ext cx="11835322" cy="777617"/>
          </a:xfrm>
          <a:prstGeom prst="rect">
            <a:avLst/>
          </a:prstGeom>
        </p:spPr>
        <p:txBody>
          <a:bodyPr lIns="0" tIns="0" rIns="0" bIns="0" rtlCol="0" anchor="t">
            <a:spAutoFit/>
          </a:bodyPr>
          <a:lstStyle/>
          <a:p>
            <a:pPr algn="l">
              <a:lnSpc>
                <a:spcPts val="4428"/>
              </a:lnSpc>
              <a:spcBef>
                <a:spcPct val="0"/>
              </a:spcBef>
            </a:pPr>
            <a:r>
              <a:rPr lang="en-US" sz="5605">
                <a:solidFill>
                  <a:srgbClr val="FAF9F0"/>
                </a:solidFill>
                <a:latin typeface="TAN Harmoni"/>
              </a:rPr>
              <a:t>PLANNING AND FIELD OPERATIONS</a:t>
            </a:r>
          </a:p>
        </p:txBody>
      </p:sp>
      <p:sp>
        <p:nvSpPr>
          <p:cNvPr id="7" name="TextBox 7"/>
          <p:cNvSpPr txBox="1"/>
          <p:nvPr/>
        </p:nvSpPr>
        <p:spPr>
          <a:xfrm>
            <a:off x="5741215" y="1687572"/>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8C52FF"/>
                </a:solidFill>
                <a:latin typeface="TAN Harmoni"/>
              </a:rPr>
              <a:t>LEARNERS’ SUPPORT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D4D4"/>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2456719"/>
            <a:ext cx="16429873" cy="7016725"/>
          </a:xfrm>
          <a:prstGeom prst="rect">
            <a:avLst/>
          </a:prstGeom>
        </p:spPr>
        <p:txBody>
          <a:bodyPr lIns="0" tIns="0" rIns="0" bIns="0" rtlCol="0" anchor="t">
            <a:spAutoFit/>
          </a:bodyPr>
          <a:lstStyle/>
          <a:p>
            <a:pPr algn="l">
              <a:lnSpc>
                <a:spcPts val="4900"/>
              </a:lnSpc>
            </a:pPr>
            <a:r>
              <a:rPr lang="en-US" sz="3500">
                <a:solidFill>
                  <a:srgbClr val="000000"/>
                </a:solidFill>
                <a:latin typeface="Dekko"/>
              </a:rPr>
              <a:t>1.Provide policy standards and guidelines for the integrated health and nutrition program and capacitate teaching and non-teaching personnel in the implementation of nutrition support programs, school health service delivery, and provision of a healthy school environment.</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2.Ensure that all schools, learning centers, and workplaces promote mental health and psychosocial support services aligned with GRBE.</a:t>
            </a:r>
          </a:p>
          <a:p>
            <a:pPr algn="l">
              <a:lnSpc>
                <a:spcPts val="4900"/>
              </a:lnSpc>
            </a:pPr>
            <a:r>
              <a:rPr lang="en-US" sz="3500">
                <a:solidFill>
                  <a:srgbClr val="000000"/>
                </a:solidFill>
                <a:latin typeface="Dekko"/>
              </a:rPr>
              <a:t>a)      Ensure enforcement of public and private schools' implementation and compliance with RA No. 9710, sec. 13.C on non-expulsion of women faculty and female learners who become pregnant outside of marriage.</a:t>
            </a:r>
          </a:p>
          <a:p>
            <a:pPr algn="l">
              <a:lnSpc>
                <a:spcPts val="4900"/>
              </a:lnSpc>
            </a:pPr>
            <a:r>
              <a:rPr lang="en-US" sz="3500">
                <a:solidFill>
                  <a:srgbClr val="000000"/>
                </a:solidFill>
                <a:latin typeface="Dekko"/>
              </a:rPr>
              <a:t>b)      Implement girl-child, adolescent, and sexual and reproductive health services in every school.</a:t>
            </a:r>
          </a:p>
        </p:txBody>
      </p:sp>
      <p:sp>
        <p:nvSpPr>
          <p:cNvPr id="6" name="TextBox 6"/>
          <p:cNvSpPr txBox="1"/>
          <p:nvPr/>
        </p:nvSpPr>
        <p:spPr>
          <a:xfrm>
            <a:off x="829427" y="251083"/>
            <a:ext cx="11835322" cy="777617"/>
          </a:xfrm>
          <a:prstGeom prst="rect">
            <a:avLst/>
          </a:prstGeom>
        </p:spPr>
        <p:txBody>
          <a:bodyPr lIns="0" tIns="0" rIns="0" bIns="0" rtlCol="0" anchor="t">
            <a:spAutoFit/>
          </a:bodyPr>
          <a:lstStyle/>
          <a:p>
            <a:pPr algn="l">
              <a:lnSpc>
                <a:spcPts val="4428"/>
              </a:lnSpc>
              <a:spcBef>
                <a:spcPct val="0"/>
              </a:spcBef>
            </a:pPr>
            <a:r>
              <a:rPr lang="en-US" sz="5605">
                <a:solidFill>
                  <a:srgbClr val="FAF9F0"/>
                </a:solidFill>
                <a:latin typeface="TAN Harmoni"/>
              </a:rPr>
              <a:t>PLANNING AND FIELD OPERATIONS</a:t>
            </a:r>
          </a:p>
        </p:txBody>
      </p:sp>
      <p:sp>
        <p:nvSpPr>
          <p:cNvPr id="7" name="TextBox 7"/>
          <p:cNvSpPr txBox="1"/>
          <p:nvPr/>
        </p:nvSpPr>
        <p:spPr>
          <a:xfrm>
            <a:off x="5741215" y="1687572"/>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8C52FF"/>
                </a:solidFill>
                <a:latin typeface="TAN Harmoni"/>
              </a:rPr>
              <a:t>SCHOOOL HEALTH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AD4D4"/>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1216183" y="3207606"/>
            <a:ext cx="5450932" cy="4796820"/>
          </a:xfrm>
          <a:custGeom>
            <a:avLst/>
            <a:gdLst/>
            <a:ahLst/>
            <a:cxnLst/>
            <a:rect l="l" t="t" r="r" b="b"/>
            <a:pathLst>
              <a:path w="5450932" h="4796820">
                <a:moveTo>
                  <a:pt x="0" y="0"/>
                </a:moveTo>
                <a:lnTo>
                  <a:pt x="5450931" y="0"/>
                </a:lnTo>
                <a:lnTo>
                  <a:pt x="5450931" y="4796821"/>
                </a:lnTo>
                <a:lnTo>
                  <a:pt x="0" y="47968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6" name="TextBox 6"/>
          <p:cNvSpPr txBox="1"/>
          <p:nvPr/>
        </p:nvSpPr>
        <p:spPr>
          <a:xfrm>
            <a:off x="1380234" y="3140931"/>
            <a:ext cx="8115300" cy="5549900"/>
          </a:xfrm>
          <a:prstGeom prst="rect">
            <a:avLst/>
          </a:prstGeom>
        </p:spPr>
        <p:txBody>
          <a:bodyPr lIns="0" tIns="0" rIns="0" bIns="0" rtlCol="0" anchor="t">
            <a:spAutoFit/>
          </a:bodyPr>
          <a:lstStyle/>
          <a:p>
            <a:pPr algn="l">
              <a:lnSpc>
                <a:spcPts val="4900"/>
              </a:lnSpc>
            </a:pPr>
            <a:r>
              <a:rPr lang="en-US" sz="3500">
                <a:solidFill>
                  <a:srgbClr val="000000"/>
                </a:solidFill>
                <a:latin typeface="Dekko"/>
              </a:rPr>
              <a:t>3.Conduct regular focus group discussions or youth forums, and activities on health and nutrition issues as extra-curricular or co- curricular activities.</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4.Develop information, education, and communication (IEC) materials on issues for learners in need of special attention.</a:t>
            </a:r>
          </a:p>
          <a:p>
            <a:pPr algn="l">
              <a:lnSpc>
                <a:spcPts val="4900"/>
              </a:lnSpc>
            </a:pPr>
            <a:endParaRPr lang="en-US" sz="3500">
              <a:solidFill>
                <a:srgbClr val="000000"/>
              </a:solidFill>
              <a:latin typeface="Dekko"/>
            </a:endParaRPr>
          </a:p>
        </p:txBody>
      </p:sp>
      <p:sp>
        <p:nvSpPr>
          <p:cNvPr id="7" name="TextBox 7"/>
          <p:cNvSpPr txBox="1"/>
          <p:nvPr/>
        </p:nvSpPr>
        <p:spPr>
          <a:xfrm>
            <a:off x="829427" y="251083"/>
            <a:ext cx="11835322" cy="777617"/>
          </a:xfrm>
          <a:prstGeom prst="rect">
            <a:avLst/>
          </a:prstGeom>
        </p:spPr>
        <p:txBody>
          <a:bodyPr lIns="0" tIns="0" rIns="0" bIns="0" rtlCol="0" anchor="t">
            <a:spAutoFit/>
          </a:bodyPr>
          <a:lstStyle/>
          <a:p>
            <a:pPr algn="l">
              <a:lnSpc>
                <a:spcPts val="4428"/>
              </a:lnSpc>
              <a:spcBef>
                <a:spcPct val="0"/>
              </a:spcBef>
            </a:pPr>
            <a:r>
              <a:rPr lang="en-US" sz="5605">
                <a:solidFill>
                  <a:srgbClr val="FAF9F0"/>
                </a:solidFill>
                <a:latin typeface="TAN Harmoni"/>
              </a:rPr>
              <a:t>PLANNING AND FIELD OPERATIONS</a:t>
            </a:r>
          </a:p>
        </p:txBody>
      </p:sp>
      <p:sp>
        <p:nvSpPr>
          <p:cNvPr id="8" name="TextBox 8"/>
          <p:cNvSpPr txBox="1"/>
          <p:nvPr/>
        </p:nvSpPr>
        <p:spPr>
          <a:xfrm>
            <a:off x="5741215" y="1807040"/>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8C52FF"/>
                </a:solidFill>
                <a:latin typeface="TAN Harmoni"/>
              </a:rPr>
              <a:t>SCHOOOL HEALTH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AD4D4"/>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2527026"/>
            <a:ext cx="16429873" cy="7407275"/>
          </a:xfrm>
          <a:prstGeom prst="rect">
            <a:avLst/>
          </a:prstGeom>
        </p:spPr>
        <p:txBody>
          <a:bodyPr lIns="0" tIns="0" rIns="0" bIns="0" rtlCol="0" anchor="t">
            <a:spAutoFit/>
          </a:bodyPr>
          <a:lstStyle/>
          <a:p>
            <a:pPr algn="l">
              <a:lnSpc>
                <a:spcPts val="4900"/>
              </a:lnSpc>
            </a:pPr>
            <a:r>
              <a:rPr lang="en-US" sz="3500">
                <a:solidFill>
                  <a:srgbClr val="000000"/>
                </a:solidFill>
                <a:latin typeface="Dekko"/>
              </a:rPr>
              <a:t>1.Formulate, recommend, and implement policies for youth development aligned with GRBE in coordination with the National Youth Commission (NYC).</a:t>
            </a:r>
          </a:p>
          <a:p>
            <a:pPr algn="l">
              <a:lnSpc>
                <a:spcPts val="4900"/>
              </a:lnSpc>
            </a:pPr>
            <a:r>
              <a:rPr lang="en-US" sz="3500">
                <a:solidFill>
                  <a:srgbClr val="000000"/>
                </a:solidFill>
                <a:latin typeface="Dekko"/>
              </a:rPr>
              <a:t>2.Conduct capacity building on youth development aligned with GRBE.</a:t>
            </a:r>
          </a:p>
          <a:p>
            <a:pPr algn="l">
              <a:lnSpc>
                <a:spcPts val="4900"/>
              </a:lnSpc>
            </a:pPr>
            <a:r>
              <a:rPr lang="en-US" sz="3500">
                <a:solidFill>
                  <a:srgbClr val="000000"/>
                </a:solidFill>
                <a:latin typeface="Dekko"/>
              </a:rPr>
              <a:t>3.Activate and mobilize youth organizations in all public and private schools, including laboratory schools of SUCs and LUCs, to ensure:</a:t>
            </a:r>
          </a:p>
          <a:p>
            <a:pPr algn="l">
              <a:lnSpc>
                <a:spcPts val="4900"/>
              </a:lnSpc>
            </a:pPr>
            <a:r>
              <a:rPr lang="en-US" sz="3500">
                <a:solidFill>
                  <a:srgbClr val="000000"/>
                </a:solidFill>
                <a:latin typeface="Dekko"/>
              </a:rPr>
              <a:t>a) Non-discrimination of learners in youth membership</a:t>
            </a:r>
          </a:p>
          <a:p>
            <a:pPr algn="l">
              <a:lnSpc>
                <a:spcPts val="4900"/>
              </a:lnSpc>
            </a:pPr>
            <a:r>
              <a:rPr lang="en-US" sz="3500">
                <a:solidFill>
                  <a:srgbClr val="000000"/>
                </a:solidFill>
                <a:latin typeface="Dekko"/>
              </a:rPr>
              <a:t>b) Equal treatment and opportunities to females and males for academic honors, leadership in school or class organizations, journalistic endeavors, and the like (Sec. 35.1.e of the MCW)</a:t>
            </a:r>
          </a:p>
          <a:p>
            <a:pPr algn="l">
              <a:lnSpc>
                <a:spcPts val="4900"/>
              </a:lnSpc>
            </a:pPr>
            <a:r>
              <a:rPr lang="en-US" sz="3500">
                <a:solidFill>
                  <a:srgbClr val="000000"/>
                </a:solidFill>
                <a:latin typeface="Dekko"/>
              </a:rPr>
              <a:t>c) Representation of the youth in recognized activities of the DepEd</a:t>
            </a:r>
          </a:p>
          <a:p>
            <a:pPr algn="l">
              <a:lnSpc>
                <a:spcPts val="4900"/>
              </a:lnSpc>
            </a:pPr>
            <a:r>
              <a:rPr lang="en-US" sz="3500">
                <a:solidFill>
                  <a:srgbClr val="000000"/>
                </a:solidFill>
                <a:latin typeface="Dekko"/>
              </a:rPr>
              <a:t>4.Implement Career Guidance and Counseling programs and activities that give learners career choices and options aligned with GRBE.</a:t>
            </a:r>
          </a:p>
          <a:p>
            <a:pPr algn="l">
              <a:lnSpc>
                <a:spcPts val="4900"/>
              </a:lnSpc>
            </a:pPr>
            <a:endParaRPr lang="en-US" sz="3500">
              <a:solidFill>
                <a:srgbClr val="000000"/>
              </a:solidFill>
              <a:latin typeface="Dekko"/>
            </a:endParaRPr>
          </a:p>
        </p:txBody>
      </p:sp>
      <p:sp>
        <p:nvSpPr>
          <p:cNvPr id="6" name="TextBox 6"/>
          <p:cNvSpPr txBox="1"/>
          <p:nvPr/>
        </p:nvSpPr>
        <p:spPr>
          <a:xfrm>
            <a:off x="829427" y="251083"/>
            <a:ext cx="11835322" cy="777617"/>
          </a:xfrm>
          <a:prstGeom prst="rect">
            <a:avLst/>
          </a:prstGeom>
        </p:spPr>
        <p:txBody>
          <a:bodyPr lIns="0" tIns="0" rIns="0" bIns="0" rtlCol="0" anchor="t">
            <a:spAutoFit/>
          </a:bodyPr>
          <a:lstStyle/>
          <a:p>
            <a:pPr algn="l">
              <a:lnSpc>
                <a:spcPts val="4428"/>
              </a:lnSpc>
              <a:spcBef>
                <a:spcPct val="0"/>
              </a:spcBef>
            </a:pPr>
            <a:r>
              <a:rPr lang="en-US" sz="5605">
                <a:solidFill>
                  <a:srgbClr val="FAF9F0"/>
                </a:solidFill>
                <a:latin typeface="TAN Harmoni"/>
              </a:rPr>
              <a:t>PLANNING AND FIELD OPERATIONS</a:t>
            </a:r>
          </a:p>
        </p:txBody>
      </p:sp>
      <p:sp>
        <p:nvSpPr>
          <p:cNvPr id="7" name="TextBox 7"/>
          <p:cNvSpPr txBox="1"/>
          <p:nvPr/>
        </p:nvSpPr>
        <p:spPr>
          <a:xfrm>
            <a:off x="5741215" y="1687572"/>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8C52FF"/>
                </a:solidFill>
                <a:latin typeface="TAN Harmoni"/>
              </a:rPr>
              <a:t>YOUTH FORMATION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D4D4"/>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3422170" y="6292244"/>
            <a:ext cx="4036403" cy="3077757"/>
          </a:xfrm>
          <a:custGeom>
            <a:avLst/>
            <a:gdLst/>
            <a:ahLst/>
            <a:cxnLst/>
            <a:rect l="l" t="t" r="r" b="b"/>
            <a:pathLst>
              <a:path w="4036403" h="3077757">
                <a:moveTo>
                  <a:pt x="0" y="0"/>
                </a:moveTo>
                <a:lnTo>
                  <a:pt x="4036403" y="0"/>
                </a:lnTo>
                <a:lnTo>
                  <a:pt x="4036403" y="3077757"/>
                </a:lnTo>
                <a:lnTo>
                  <a:pt x="0" y="30777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6" name="TextBox 6"/>
          <p:cNvSpPr txBox="1"/>
          <p:nvPr/>
        </p:nvSpPr>
        <p:spPr>
          <a:xfrm>
            <a:off x="1028700" y="2900348"/>
            <a:ext cx="16429873" cy="4930775"/>
          </a:xfrm>
          <a:prstGeom prst="rect">
            <a:avLst/>
          </a:prstGeom>
        </p:spPr>
        <p:txBody>
          <a:bodyPr lIns="0" tIns="0" rIns="0" bIns="0" rtlCol="0" anchor="t">
            <a:spAutoFit/>
          </a:bodyPr>
          <a:lstStyle/>
          <a:p>
            <a:pPr algn="l">
              <a:lnSpc>
                <a:spcPts val="4900"/>
              </a:lnSpc>
            </a:pPr>
            <a:r>
              <a:rPr lang="en-US" sz="3500">
                <a:solidFill>
                  <a:srgbClr val="000000"/>
                </a:solidFill>
                <a:latin typeface="Dekko"/>
              </a:rPr>
              <a:t>1. Formulate, recommend, and implement policies on sports development aligned with RA 9710, Sec. 14, Women in Sports.</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2. Conduct capacity building for sports development aligned with RA 9710, Sec. 14, Women in Sports.</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3. Ensure gender-responsive implementation of sports programs and activities.</a:t>
            </a:r>
          </a:p>
          <a:p>
            <a:pPr algn="l">
              <a:lnSpc>
                <a:spcPts val="4900"/>
              </a:lnSpc>
            </a:pPr>
            <a:endParaRPr lang="en-US" sz="3500">
              <a:solidFill>
                <a:srgbClr val="000000"/>
              </a:solidFill>
              <a:latin typeface="Dekko"/>
            </a:endParaRPr>
          </a:p>
        </p:txBody>
      </p:sp>
      <p:sp>
        <p:nvSpPr>
          <p:cNvPr id="7" name="TextBox 7"/>
          <p:cNvSpPr txBox="1"/>
          <p:nvPr/>
        </p:nvSpPr>
        <p:spPr>
          <a:xfrm>
            <a:off x="829427" y="251083"/>
            <a:ext cx="11835322" cy="777617"/>
          </a:xfrm>
          <a:prstGeom prst="rect">
            <a:avLst/>
          </a:prstGeom>
        </p:spPr>
        <p:txBody>
          <a:bodyPr lIns="0" tIns="0" rIns="0" bIns="0" rtlCol="0" anchor="t">
            <a:spAutoFit/>
          </a:bodyPr>
          <a:lstStyle/>
          <a:p>
            <a:pPr algn="l">
              <a:lnSpc>
                <a:spcPts val="4428"/>
              </a:lnSpc>
              <a:spcBef>
                <a:spcPct val="0"/>
              </a:spcBef>
            </a:pPr>
            <a:r>
              <a:rPr lang="en-US" sz="5605">
                <a:solidFill>
                  <a:srgbClr val="FAF9F0"/>
                </a:solidFill>
                <a:latin typeface="TAN Harmoni"/>
              </a:rPr>
              <a:t>PLANNING AND FIELD OPERATIONS</a:t>
            </a:r>
          </a:p>
        </p:txBody>
      </p:sp>
      <p:sp>
        <p:nvSpPr>
          <p:cNvPr id="8" name="TextBox 8"/>
          <p:cNvSpPr txBox="1"/>
          <p:nvPr/>
        </p:nvSpPr>
        <p:spPr>
          <a:xfrm>
            <a:off x="5741215" y="1687572"/>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8C52FF"/>
                </a:solidFill>
                <a:latin typeface="TAN Harmoni"/>
              </a:rPr>
              <a:t>SCHOOL SPORTS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AD4D4"/>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4554754" y="6172200"/>
            <a:ext cx="3733246" cy="4114800"/>
          </a:xfrm>
          <a:custGeom>
            <a:avLst/>
            <a:gdLst/>
            <a:ahLst/>
            <a:cxnLst/>
            <a:rect l="l" t="t" r="r" b="b"/>
            <a:pathLst>
              <a:path w="3733246" h="4114800">
                <a:moveTo>
                  <a:pt x="0" y="0"/>
                </a:moveTo>
                <a:lnTo>
                  <a:pt x="3733246" y="0"/>
                </a:lnTo>
                <a:lnTo>
                  <a:pt x="373324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6" name="TextBox 6"/>
          <p:cNvSpPr txBox="1"/>
          <p:nvPr/>
        </p:nvSpPr>
        <p:spPr>
          <a:xfrm>
            <a:off x="1028700" y="2900348"/>
            <a:ext cx="16429873" cy="4930775"/>
          </a:xfrm>
          <a:prstGeom prst="rect">
            <a:avLst/>
          </a:prstGeom>
        </p:spPr>
        <p:txBody>
          <a:bodyPr lIns="0" tIns="0" rIns="0" bIns="0" rtlCol="0" anchor="t">
            <a:spAutoFit/>
          </a:bodyPr>
          <a:lstStyle/>
          <a:p>
            <a:pPr algn="l">
              <a:lnSpc>
                <a:spcPts val="4900"/>
              </a:lnSpc>
            </a:pPr>
            <a:r>
              <a:rPr lang="en-US" sz="3500">
                <a:solidFill>
                  <a:srgbClr val="000000"/>
                </a:solidFill>
                <a:latin typeface="Dekko"/>
              </a:rPr>
              <a:t>1.Gather and analyze sex-disaggregated data and gender information for informed decision making.</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2.Monitor the implementation of the Basic Education Research Agenda specifically its GAD component.</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3.Ensure that policies and studies being reviewed by the service are aligned with this policy.</a:t>
            </a:r>
          </a:p>
          <a:p>
            <a:pPr algn="l">
              <a:lnSpc>
                <a:spcPts val="4900"/>
              </a:lnSpc>
            </a:pPr>
            <a:endParaRPr lang="en-US" sz="3500">
              <a:solidFill>
                <a:srgbClr val="000000"/>
              </a:solidFill>
              <a:latin typeface="Dekko"/>
            </a:endParaRPr>
          </a:p>
        </p:txBody>
      </p:sp>
      <p:sp>
        <p:nvSpPr>
          <p:cNvPr id="7" name="TextBox 7"/>
          <p:cNvSpPr txBox="1"/>
          <p:nvPr/>
        </p:nvSpPr>
        <p:spPr>
          <a:xfrm>
            <a:off x="829427" y="251083"/>
            <a:ext cx="11835322" cy="777617"/>
          </a:xfrm>
          <a:prstGeom prst="rect">
            <a:avLst/>
          </a:prstGeom>
        </p:spPr>
        <p:txBody>
          <a:bodyPr lIns="0" tIns="0" rIns="0" bIns="0" rtlCol="0" anchor="t">
            <a:spAutoFit/>
          </a:bodyPr>
          <a:lstStyle/>
          <a:p>
            <a:pPr algn="l">
              <a:lnSpc>
                <a:spcPts val="4428"/>
              </a:lnSpc>
              <a:spcBef>
                <a:spcPct val="0"/>
              </a:spcBef>
            </a:pPr>
            <a:r>
              <a:rPr lang="en-US" sz="5605">
                <a:solidFill>
                  <a:srgbClr val="FAF9F0"/>
                </a:solidFill>
                <a:latin typeface="TAN Harmoni"/>
              </a:rPr>
              <a:t>PLANNING AND FIELD OPERATIONS</a:t>
            </a:r>
          </a:p>
        </p:txBody>
      </p:sp>
      <p:sp>
        <p:nvSpPr>
          <p:cNvPr id="8" name="TextBox 8"/>
          <p:cNvSpPr txBox="1"/>
          <p:nvPr/>
        </p:nvSpPr>
        <p:spPr>
          <a:xfrm>
            <a:off x="5741215" y="1687572"/>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8C52FF"/>
                </a:solidFill>
                <a:latin typeface="TAN Harmoni"/>
              </a:rPr>
              <a:t>PLANNING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82C0EC"/>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263056" y="2610764"/>
            <a:ext cx="16230600" cy="6386607"/>
          </a:xfrm>
          <a:prstGeom prst="rect">
            <a:avLst/>
          </a:prstGeom>
        </p:spPr>
        <p:txBody>
          <a:bodyPr lIns="0" tIns="0" rIns="0" bIns="0" rtlCol="0" anchor="t">
            <a:spAutoFit/>
          </a:bodyPr>
          <a:lstStyle/>
          <a:p>
            <a:pPr algn="l">
              <a:lnSpc>
                <a:spcPts val="4840"/>
              </a:lnSpc>
            </a:pPr>
            <a:r>
              <a:rPr lang="en-US" sz="3457">
                <a:solidFill>
                  <a:srgbClr val="000000"/>
                </a:solidFill>
                <a:latin typeface="Dekko"/>
              </a:rPr>
              <a:t>1. Establish a media network and mechanism for effective public relations especially on information dissemination and advocacy campaigns on GAD.</a:t>
            </a:r>
          </a:p>
          <a:p>
            <a:pPr algn="l">
              <a:lnSpc>
                <a:spcPts val="1797"/>
              </a:lnSpc>
            </a:pPr>
            <a:endParaRPr lang="en-US" sz="3457">
              <a:solidFill>
                <a:srgbClr val="000000"/>
              </a:solidFill>
              <a:latin typeface="Dekko"/>
            </a:endParaRPr>
          </a:p>
          <a:p>
            <a:pPr algn="l">
              <a:lnSpc>
                <a:spcPts val="4840"/>
              </a:lnSpc>
            </a:pPr>
            <a:r>
              <a:rPr lang="en-US" sz="3457">
                <a:solidFill>
                  <a:srgbClr val="000000"/>
                </a:solidFill>
                <a:latin typeface="Dekko"/>
              </a:rPr>
              <a:t>2. Lead in ensuring public awareness of DepEd's gender mainstreaming initiatives particularly the implementation of this policy.</a:t>
            </a:r>
          </a:p>
          <a:p>
            <a:pPr algn="l">
              <a:lnSpc>
                <a:spcPts val="1797"/>
              </a:lnSpc>
            </a:pPr>
            <a:endParaRPr lang="en-US" sz="3457">
              <a:solidFill>
                <a:srgbClr val="000000"/>
              </a:solidFill>
              <a:latin typeface="Dekko"/>
            </a:endParaRPr>
          </a:p>
          <a:p>
            <a:pPr algn="l">
              <a:lnSpc>
                <a:spcPts val="4840"/>
              </a:lnSpc>
            </a:pPr>
            <a:r>
              <a:rPr lang="en-US" sz="3457">
                <a:solidFill>
                  <a:srgbClr val="000000"/>
                </a:solidFill>
                <a:latin typeface="Dekko"/>
              </a:rPr>
              <a:t>3. Provide direct support to officials and spokespersons in communications related to this policy.</a:t>
            </a:r>
          </a:p>
          <a:p>
            <a:pPr algn="l">
              <a:lnSpc>
                <a:spcPts val="1797"/>
              </a:lnSpc>
            </a:pPr>
            <a:endParaRPr lang="en-US" sz="3457">
              <a:solidFill>
                <a:srgbClr val="000000"/>
              </a:solidFill>
              <a:latin typeface="Dekko"/>
            </a:endParaRPr>
          </a:p>
          <a:p>
            <a:pPr algn="l">
              <a:lnSpc>
                <a:spcPts val="4840"/>
              </a:lnSpc>
            </a:pPr>
            <a:r>
              <a:rPr lang="en-US" sz="3457">
                <a:solidFill>
                  <a:srgbClr val="000000"/>
                </a:solidFill>
                <a:latin typeface="Dekko"/>
              </a:rPr>
              <a:t>4. Provide guidance to regional and schools division communications teams in information dissemination related to DepEd's gendermainstreaming efforts and implementation of GRBE.</a:t>
            </a:r>
          </a:p>
          <a:p>
            <a:pPr algn="l">
              <a:lnSpc>
                <a:spcPts val="1797"/>
              </a:lnSpc>
            </a:pPr>
            <a:endParaRPr lang="en-US" sz="3457">
              <a:solidFill>
                <a:srgbClr val="000000"/>
              </a:solidFill>
              <a:latin typeface="Dekko"/>
            </a:endParaRPr>
          </a:p>
          <a:p>
            <a:pPr algn="l">
              <a:lnSpc>
                <a:spcPts val="4840"/>
              </a:lnSpc>
            </a:pPr>
            <a:r>
              <a:rPr lang="en-US" sz="3457">
                <a:solidFill>
                  <a:srgbClr val="000000"/>
                </a:solidFill>
                <a:latin typeface="Dekko"/>
              </a:rPr>
              <a:t>5. Manage communications in relation to GRBE.</a:t>
            </a:r>
          </a:p>
        </p:txBody>
      </p:sp>
      <p:sp>
        <p:nvSpPr>
          <p:cNvPr id="6" name="TextBox 6"/>
          <p:cNvSpPr txBox="1"/>
          <p:nvPr/>
        </p:nvSpPr>
        <p:spPr>
          <a:xfrm>
            <a:off x="829427" y="251083"/>
            <a:ext cx="11835322" cy="777617"/>
          </a:xfrm>
          <a:prstGeom prst="rect">
            <a:avLst/>
          </a:prstGeom>
        </p:spPr>
        <p:txBody>
          <a:bodyPr lIns="0" tIns="0" rIns="0" bIns="0" rtlCol="0" anchor="t">
            <a:spAutoFit/>
          </a:bodyPr>
          <a:lstStyle/>
          <a:p>
            <a:pPr algn="l">
              <a:lnSpc>
                <a:spcPts val="4428"/>
              </a:lnSpc>
              <a:spcBef>
                <a:spcPct val="0"/>
              </a:spcBef>
            </a:pPr>
            <a:r>
              <a:rPr lang="en-US" sz="5605">
                <a:solidFill>
                  <a:srgbClr val="FAF9F0"/>
                </a:solidFill>
                <a:latin typeface="TAN Harmoni"/>
              </a:rPr>
              <a:t>PUBLIC AFFAIRS, FINANCE, AND ADMINISTRATION</a:t>
            </a:r>
          </a:p>
        </p:txBody>
      </p:sp>
      <p:sp>
        <p:nvSpPr>
          <p:cNvPr id="7" name="TextBox 7"/>
          <p:cNvSpPr txBox="1"/>
          <p:nvPr/>
        </p:nvSpPr>
        <p:spPr>
          <a:xfrm>
            <a:off x="5741215" y="1687572"/>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C25079"/>
                </a:solidFill>
                <a:latin typeface="TAN Harmoni"/>
              </a:rPr>
              <a:t>PUBLIC AFFAIRS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82C0EC"/>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747088" y="5991117"/>
            <a:ext cx="4762546" cy="3744552"/>
          </a:xfrm>
          <a:custGeom>
            <a:avLst/>
            <a:gdLst/>
            <a:ahLst/>
            <a:cxnLst/>
            <a:rect l="l" t="t" r="r" b="b"/>
            <a:pathLst>
              <a:path w="4762546" h="3744552">
                <a:moveTo>
                  <a:pt x="0" y="0"/>
                </a:moveTo>
                <a:lnTo>
                  <a:pt x="4762546" y="0"/>
                </a:lnTo>
                <a:lnTo>
                  <a:pt x="4762546" y="3744552"/>
                </a:lnTo>
                <a:lnTo>
                  <a:pt x="0" y="3744552"/>
                </a:lnTo>
                <a:lnTo>
                  <a:pt x="0" y="0"/>
                </a:lnTo>
                <a:close/>
              </a:path>
            </a:pathLst>
          </a:custGeom>
          <a:blipFill>
            <a:blip r:embed="rId2"/>
            <a:stretch>
              <a:fillRect/>
            </a:stretch>
          </a:blipFill>
        </p:spPr>
        <p:txBody>
          <a:bodyPr/>
          <a:lstStyle/>
          <a:p>
            <a:endParaRPr lang="en-PH"/>
          </a:p>
        </p:txBody>
      </p:sp>
      <p:sp>
        <p:nvSpPr>
          <p:cNvPr id="6" name="TextBox 6"/>
          <p:cNvSpPr txBox="1"/>
          <p:nvPr/>
        </p:nvSpPr>
        <p:spPr>
          <a:xfrm>
            <a:off x="1028700" y="2611857"/>
            <a:ext cx="16230600" cy="3648548"/>
          </a:xfrm>
          <a:prstGeom prst="rect">
            <a:avLst/>
          </a:prstGeom>
        </p:spPr>
        <p:txBody>
          <a:bodyPr lIns="0" tIns="0" rIns="0" bIns="0" rtlCol="0" anchor="t">
            <a:spAutoFit/>
          </a:bodyPr>
          <a:lstStyle/>
          <a:p>
            <a:pPr algn="l">
              <a:lnSpc>
                <a:spcPts val="4840"/>
              </a:lnSpc>
            </a:pPr>
            <a:r>
              <a:rPr lang="en-US" sz="3457">
                <a:solidFill>
                  <a:srgbClr val="000000"/>
                </a:solidFill>
                <a:latin typeface="Dekko"/>
              </a:rPr>
              <a:t>1.Formulate computerization program policies and activities aligned with GRBE.</a:t>
            </a:r>
          </a:p>
          <a:p>
            <a:pPr algn="l">
              <a:lnSpc>
                <a:spcPts val="4840"/>
              </a:lnSpc>
            </a:pPr>
            <a:endParaRPr lang="en-US" sz="3457">
              <a:solidFill>
                <a:srgbClr val="000000"/>
              </a:solidFill>
              <a:latin typeface="Dekko"/>
            </a:endParaRPr>
          </a:p>
          <a:p>
            <a:pPr algn="l">
              <a:lnSpc>
                <a:spcPts val="4840"/>
              </a:lnSpc>
            </a:pPr>
            <a:r>
              <a:rPr lang="en-US" sz="3457">
                <a:solidFill>
                  <a:srgbClr val="000000"/>
                </a:solidFill>
                <a:latin typeface="Dekko"/>
              </a:rPr>
              <a:t>2.Conduct continuous capacity-building activities to upgrade personnel on ICT knowledge and skills particularly on development of sex-disaggregated database and other GAD information.</a:t>
            </a:r>
          </a:p>
          <a:p>
            <a:pPr algn="l">
              <a:lnSpc>
                <a:spcPts val="4840"/>
              </a:lnSpc>
            </a:pPr>
            <a:endParaRPr lang="en-US" sz="3457">
              <a:solidFill>
                <a:srgbClr val="000000"/>
              </a:solidFill>
              <a:latin typeface="Dekko"/>
            </a:endParaRPr>
          </a:p>
        </p:txBody>
      </p:sp>
      <p:sp>
        <p:nvSpPr>
          <p:cNvPr id="7" name="Freeform 7"/>
          <p:cNvSpPr/>
          <p:nvPr/>
        </p:nvSpPr>
        <p:spPr>
          <a:xfrm>
            <a:off x="11509634" y="5620869"/>
            <a:ext cx="4454452" cy="4114800"/>
          </a:xfrm>
          <a:custGeom>
            <a:avLst/>
            <a:gdLst/>
            <a:ahLst/>
            <a:cxnLst/>
            <a:rect l="l" t="t" r="r" b="b"/>
            <a:pathLst>
              <a:path w="4454452" h="4114800">
                <a:moveTo>
                  <a:pt x="0" y="0"/>
                </a:moveTo>
                <a:lnTo>
                  <a:pt x="4454452" y="0"/>
                </a:lnTo>
                <a:lnTo>
                  <a:pt x="445445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H"/>
          </a:p>
        </p:txBody>
      </p:sp>
      <p:sp>
        <p:nvSpPr>
          <p:cNvPr id="8" name="TextBox 8"/>
          <p:cNvSpPr txBox="1"/>
          <p:nvPr/>
        </p:nvSpPr>
        <p:spPr>
          <a:xfrm>
            <a:off x="829427" y="251083"/>
            <a:ext cx="11835322" cy="777617"/>
          </a:xfrm>
          <a:prstGeom prst="rect">
            <a:avLst/>
          </a:prstGeom>
        </p:spPr>
        <p:txBody>
          <a:bodyPr lIns="0" tIns="0" rIns="0" bIns="0" rtlCol="0" anchor="t">
            <a:spAutoFit/>
          </a:bodyPr>
          <a:lstStyle/>
          <a:p>
            <a:pPr algn="l">
              <a:lnSpc>
                <a:spcPts val="4428"/>
              </a:lnSpc>
              <a:spcBef>
                <a:spcPct val="0"/>
              </a:spcBef>
            </a:pPr>
            <a:r>
              <a:rPr lang="en-US" sz="5605">
                <a:solidFill>
                  <a:srgbClr val="FAF9F0"/>
                </a:solidFill>
                <a:latin typeface="TAN Harmoni"/>
              </a:rPr>
              <a:t>PUBLIC AFFAIRS, FINANCE, AND ADMINISTRATION</a:t>
            </a:r>
          </a:p>
        </p:txBody>
      </p:sp>
      <p:sp>
        <p:nvSpPr>
          <p:cNvPr id="9" name="TextBox 9"/>
          <p:cNvSpPr txBox="1"/>
          <p:nvPr/>
        </p:nvSpPr>
        <p:spPr>
          <a:xfrm>
            <a:off x="3267780" y="1541956"/>
            <a:ext cx="11752441" cy="688901"/>
          </a:xfrm>
          <a:prstGeom prst="rect">
            <a:avLst/>
          </a:prstGeom>
        </p:spPr>
        <p:txBody>
          <a:bodyPr lIns="0" tIns="0" rIns="0" bIns="0" rtlCol="0" anchor="t">
            <a:spAutoFit/>
          </a:bodyPr>
          <a:lstStyle/>
          <a:p>
            <a:pPr algn="ctr">
              <a:lnSpc>
                <a:spcPts val="3950"/>
              </a:lnSpc>
              <a:spcBef>
                <a:spcPct val="0"/>
              </a:spcBef>
            </a:pPr>
            <a:r>
              <a:rPr lang="en-US" sz="5000">
                <a:solidFill>
                  <a:srgbClr val="C25079"/>
                </a:solidFill>
                <a:latin typeface="TAN Harmoni"/>
              </a:rPr>
              <a:t>INFORMATION AND COMMUNICATIONS TECHNOLOGY (ICT)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82C0EC"/>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2435225"/>
            <a:ext cx="16467730" cy="6382563"/>
          </a:xfrm>
          <a:prstGeom prst="rect">
            <a:avLst/>
          </a:prstGeom>
        </p:spPr>
        <p:txBody>
          <a:bodyPr lIns="0" tIns="0" rIns="0" bIns="0" rtlCol="0" anchor="t">
            <a:spAutoFit/>
          </a:bodyPr>
          <a:lstStyle/>
          <a:p>
            <a:pPr algn="l">
              <a:lnSpc>
                <a:spcPts val="4620"/>
              </a:lnSpc>
            </a:pPr>
            <a:r>
              <a:rPr lang="en-US" sz="3300">
                <a:solidFill>
                  <a:srgbClr val="000000"/>
                </a:solidFill>
                <a:latin typeface="Dekko"/>
              </a:rPr>
              <a:t>1.Formulate, recommend, and implement programs for development and establishment of educational facilities consistent with the principles of GRBE.</a:t>
            </a:r>
          </a:p>
          <a:p>
            <a:pPr algn="l">
              <a:lnSpc>
                <a:spcPts val="4620"/>
              </a:lnSpc>
            </a:pPr>
            <a:endParaRPr lang="en-US" sz="3300">
              <a:solidFill>
                <a:srgbClr val="000000"/>
              </a:solidFill>
              <a:latin typeface="Dekko"/>
            </a:endParaRPr>
          </a:p>
          <a:p>
            <a:pPr algn="l">
              <a:lnSpc>
                <a:spcPts val="4620"/>
              </a:lnSpc>
            </a:pPr>
            <a:r>
              <a:rPr lang="en-US" sz="3300">
                <a:solidFill>
                  <a:srgbClr val="000000"/>
                </a:solidFill>
                <a:latin typeface="Dekko"/>
              </a:rPr>
              <a:t>2.Conduct capacity building to ensure that all facilities are safe, functional, adequate, sanitary, gender and culture sensitive, and accessible to Persons with Disabilities (PWDs).</a:t>
            </a:r>
          </a:p>
          <a:p>
            <a:pPr algn="l">
              <a:lnSpc>
                <a:spcPts val="4620"/>
              </a:lnSpc>
            </a:pPr>
            <a:endParaRPr lang="en-US" sz="3300">
              <a:solidFill>
                <a:srgbClr val="000000"/>
              </a:solidFill>
              <a:latin typeface="Dekko"/>
            </a:endParaRPr>
          </a:p>
          <a:p>
            <a:pPr algn="l">
              <a:lnSpc>
                <a:spcPts val="4620"/>
              </a:lnSpc>
            </a:pPr>
            <a:r>
              <a:rPr lang="en-US" sz="3300">
                <a:solidFill>
                  <a:srgbClr val="000000"/>
                </a:solidFill>
                <a:latin typeface="Dekko"/>
              </a:rPr>
              <a:t>3.GRBE-compliant schools, learning centers, and workplaces</a:t>
            </a:r>
          </a:p>
          <a:p>
            <a:pPr algn="l">
              <a:lnSpc>
                <a:spcPts val="4620"/>
              </a:lnSpc>
            </a:pPr>
            <a:r>
              <a:rPr lang="en-US" sz="3300">
                <a:solidFill>
                  <a:srgbClr val="000000"/>
                </a:solidFill>
                <a:latin typeface="Dekko"/>
              </a:rPr>
              <a:t>a)Provide women, girl-child, and adolescent-friendly facilities that meet standards for Menstrual Hygiene Management (DepEd Order No. 10, s. 2016 or the Comprehensive WASH in Schools (WinS)Policy.</a:t>
            </a:r>
          </a:p>
          <a:p>
            <a:pPr algn="l">
              <a:lnSpc>
                <a:spcPts val="4620"/>
              </a:lnSpc>
            </a:pPr>
            <a:endParaRPr lang="en-US" sz="3300">
              <a:solidFill>
                <a:srgbClr val="000000"/>
              </a:solidFill>
              <a:latin typeface="Dekko"/>
            </a:endParaRPr>
          </a:p>
        </p:txBody>
      </p:sp>
      <p:sp>
        <p:nvSpPr>
          <p:cNvPr id="6" name="Freeform 6"/>
          <p:cNvSpPr/>
          <p:nvPr/>
        </p:nvSpPr>
        <p:spPr>
          <a:xfrm>
            <a:off x="14192798" y="7656885"/>
            <a:ext cx="3547204" cy="2321806"/>
          </a:xfrm>
          <a:custGeom>
            <a:avLst/>
            <a:gdLst/>
            <a:ahLst/>
            <a:cxnLst/>
            <a:rect l="l" t="t" r="r" b="b"/>
            <a:pathLst>
              <a:path w="3547204" h="2321806">
                <a:moveTo>
                  <a:pt x="0" y="0"/>
                </a:moveTo>
                <a:lnTo>
                  <a:pt x="3547204" y="0"/>
                </a:lnTo>
                <a:lnTo>
                  <a:pt x="3547204" y="2321806"/>
                </a:lnTo>
                <a:lnTo>
                  <a:pt x="0" y="2321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7" name="TextBox 7"/>
          <p:cNvSpPr txBox="1"/>
          <p:nvPr/>
        </p:nvSpPr>
        <p:spPr>
          <a:xfrm>
            <a:off x="829427" y="251083"/>
            <a:ext cx="11835322" cy="777617"/>
          </a:xfrm>
          <a:prstGeom prst="rect">
            <a:avLst/>
          </a:prstGeom>
        </p:spPr>
        <p:txBody>
          <a:bodyPr lIns="0" tIns="0" rIns="0" bIns="0" rtlCol="0" anchor="t">
            <a:spAutoFit/>
          </a:bodyPr>
          <a:lstStyle/>
          <a:p>
            <a:pPr algn="l">
              <a:lnSpc>
                <a:spcPts val="4428"/>
              </a:lnSpc>
              <a:spcBef>
                <a:spcPct val="0"/>
              </a:spcBef>
            </a:pPr>
            <a:r>
              <a:rPr lang="en-US" sz="5605">
                <a:solidFill>
                  <a:srgbClr val="FAF9F0"/>
                </a:solidFill>
                <a:latin typeface="TAN Harmoni"/>
              </a:rPr>
              <a:t>PUBLIC AFFAIRS, FINANCE, AND ADMINISTRATION</a:t>
            </a:r>
          </a:p>
        </p:txBody>
      </p:sp>
      <p:sp>
        <p:nvSpPr>
          <p:cNvPr id="8" name="TextBox 8"/>
          <p:cNvSpPr txBox="1"/>
          <p:nvPr/>
        </p:nvSpPr>
        <p:spPr>
          <a:xfrm>
            <a:off x="5272503" y="1513486"/>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C25079"/>
                </a:solidFill>
                <a:latin typeface="TAN Harmoni"/>
              </a:rPr>
              <a:t>EDUCATIONAL FACILITIES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82C0EC"/>
        </a:solidFill>
        <a:effectLst/>
      </p:bgPr>
    </p:bg>
    <p:spTree>
      <p:nvGrpSpPr>
        <p:cNvPr id="1" name=""/>
        <p:cNvGrpSpPr/>
        <p:nvPr/>
      </p:nvGrpSpPr>
      <p:grpSpPr>
        <a:xfrm>
          <a:off x="0" y="0"/>
          <a:ext cx="0" cy="0"/>
          <a:chOff x="0" y="0"/>
          <a:chExt cx="0" cy="0"/>
        </a:xfrm>
      </p:grpSpPr>
      <p:grpSp>
        <p:nvGrpSpPr>
          <p:cNvPr id="2" name="Group 2"/>
          <p:cNvGrpSpPr/>
          <p:nvPr/>
        </p:nvGrpSpPr>
        <p:grpSpPr>
          <a:xfrm>
            <a:off x="547998" y="1028700"/>
            <a:ext cx="17192004" cy="8706969"/>
            <a:chOff x="0" y="0"/>
            <a:chExt cx="4527935" cy="2293193"/>
          </a:xfrm>
        </p:grpSpPr>
        <p:sp>
          <p:nvSpPr>
            <p:cNvPr id="3" name="Freeform 3"/>
            <p:cNvSpPr/>
            <p:nvPr/>
          </p:nvSpPr>
          <p:spPr>
            <a:xfrm>
              <a:off x="0" y="0"/>
              <a:ext cx="4527935" cy="2293193"/>
            </a:xfrm>
            <a:custGeom>
              <a:avLst/>
              <a:gdLst/>
              <a:ahLst/>
              <a:cxnLst/>
              <a:rect l="l" t="t" r="r" b="b"/>
              <a:pathLst>
                <a:path w="4527935" h="2293193">
                  <a:moveTo>
                    <a:pt x="22966" y="0"/>
                  </a:moveTo>
                  <a:lnTo>
                    <a:pt x="4504969" y="0"/>
                  </a:lnTo>
                  <a:cubicBezTo>
                    <a:pt x="4517653" y="0"/>
                    <a:pt x="4527935" y="10282"/>
                    <a:pt x="4527935" y="22966"/>
                  </a:cubicBezTo>
                  <a:lnTo>
                    <a:pt x="4527935" y="2270227"/>
                  </a:lnTo>
                  <a:cubicBezTo>
                    <a:pt x="4527935" y="2282911"/>
                    <a:pt x="4517653" y="2293193"/>
                    <a:pt x="4504969" y="2293193"/>
                  </a:cubicBezTo>
                  <a:lnTo>
                    <a:pt x="22966" y="2293193"/>
                  </a:lnTo>
                  <a:cubicBezTo>
                    <a:pt x="10282" y="2293193"/>
                    <a:pt x="0" y="2282911"/>
                    <a:pt x="0" y="2270227"/>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33129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2325223"/>
            <a:ext cx="16467730" cy="5330825"/>
          </a:xfrm>
          <a:prstGeom prst="rect">
            <a:avLst/>
          </a:prstGeom>
        </p:spPr>
        <p:txBody>
          <a:bodyPr lIns="0" tIns="0" rIns="0" bIns="0" rtlCol="0" anchor="t">
            <a:spAutoFit/>
          </a:bodyPr>
          <a:lstStyle/>
          <a:p>
            <a:pPr algn="l">
              <a:lnSpc>
                <a:spcPts val="4226"/>
              </a:lnSpc>
            </a:pPr>
            <a:endParaRPr/>
          </a:p>
          <a:p>
            <a:pPr algn="l">
              <a:lnSpc>
                <a:spcPts val="4226"/>
              </a:lnSpc>
            </a:pPr>
            <a:r>
              <a:rPr lang="en-US" sz="3019">
                <a:solidFill>
                  <a:srgbClr val="000000"/>
                </a:solidFill>
                <a:latin typeface="Dekko"/>
              </a:rPr>
              <a:t>b) Provide school facilities that meet the standards for persons with disabilities (PWDs) (RA No. 7277 or the Magna Carta of Disabled Person.</a:t>
            </a:r>
          </a:p>
          <a:p>
            <a:pPr algn="l">
              <a:lnSpc>
                <a:spcPts val="4226"/>
              </a:lnSpc>
            </a:pPr>
            <a:endParaRPr lang="en-US" sz="3019">
              <a:solidFill>
                <a:srgbClr val="000000"/>
              </a:solidFill>
              <a:latin typeface="Dekko"/>
            </a:endParaRPr>
          </a:p>
          <a:p>
            <a:pPr algn="l">
              <a:lnSpc>
                <a:spcPts val="4226"/>
              </a:lnSpc>
            </a:pPr>
            <a:r>
              <a:rPr lang="en-US" sz="3019">
                <a:solidFill>
                  <a:srgbClr val="000000"/>
                </a:solidFill>
                <a:latin typeface="Dekko"/>
              </a:rPr>
              <a:t>c) Provide teenhubs or adolescent-friendly spaces (Sec. 11.03 of the IRR of RA No. 10354 or the Responsible Parenthood and Reproductive Health Law).</a:t>
            </a:r>
          </a:p>
          <a:p>
            <a:pPr algn="l">
              <a:lnSpc>
                <a:spcPts val="4226"/>
              </a:lnSpc>
            </a:pPr>
            <a:endParaRPr lang="en-US" sz="3019">
              <a:solidFill>
                <a:srgbClr val="000000"/>
              </a:solidFill>
              <a:latin typeface="Dekko"/>
            </a:endParaRPr>
          </a:p>
          <a:p>
            <a:pPr algn="l">
              <a:lnSpc>
                <a:spcPts val="4226"/>
              </a:lnSpc>
            </a:pPr>
            <a:r>
              <a:rPr lang="en-US" sz="3019">
                <a:solidFill>
                  <a:srgbClr val="000000"/>
                </a:solidFill>
                <a:latin typeface="Dekko"/>
              </a:rPr>
              <a:t>d) Provide breastfeeding stations and child-minding stations</a:t>
            </a:r>
          </a:p>
          <a:p>
            <a:pPr algn="l">
              <a:lnSpc>
                <a:spcPts val="4226"/>
              </a:lnSpc>
            </a:pPr>
            <a:endParaRPr lang="en-US" sz="3019">
              <a:solidFill>
                <a:srgbClr val="000000"/>
              </a:solidFill>
              <a:latin typeface="Dekko"/>
            </a:endParaRPr>
          </a:p>
          <a:p>
            <a:pPr algn="l">
              <a:lnSpc>
                <a:spcPts val="4226"/>
              </a:lnSpc>
            </a:pPr>
            <a:r>
              <a:rPr lang="en-US" sz="3019">
                <a:solidFill>
                  <a:srgbClr val="000000"/>
                </a:solidFill>
                <a:latin typeface="Dekko"/>
              </a:rPr>
              <a:t>e) Establish VAWC desk in schools</a:t>
            </a:r>
          </a:p>
        </p:txBody>
      </p:sp>
      <p:sp>
        <p:nvSpPr>
          <p:cNvPr id="6" name="Freeform 6"/>
          <p:cNvSpPr/>
          <p:nvPr/>
        </p:nvSpPr>
        <p:spPr>
          <a:xfrm>
            <a:off x="9728242" y="7230213"/>
            <a:ext cx="7315200" cy="2505456"/>
          </a:xfrm>
          <a:custGeom>
            <a:avLst/>
            <a:gdLst/>
            <a:ahLst/>
            <a:cxnLst/>
            <a:rect l="l" t="t" r="r" b="b"/>
            <a:pathLst>
              <a:path w="7315200" h="2505456">
                <a:moveTo>
                  <a:pt x="0" y="0"/>
                </a:moveTo>
                <a:lnTo>
                  <a:pt x="7315200" y="0"/>
                </a:lnTo>
                <a:lnTo>
                  <a:pt x="7315200" y="2505456"/>
                </a:lnTo>
                <a:lnTo>
                  <a:pt x="0" y="25054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7" name="TextBox 7"/>
          <p:cNvSpPr txBox="1"/>
          <p:nvPr/>
        </p:nvSpPr>
        <p:spPr>
          <a:xfrm>
            <a:off x="829427" y="251083"/>
            <a:ext cx="11835322" cy="777617"/>
          </a:xfrm>
          <a:prstGeom prst="rect">
            <a:avLst/>
          </a:prstGeom>
        </p:spPr>
        <p:txBody>
          <a:bodyPr lIns="0" tIns="0" rIns="0" bIns="0" rtlCol="0" anchor="t">
            <a:spAutoFit/>
          </a:bodyPr>
          <a:lstStyle/>
          <a:p>
            <a:pPr algn="l">
              <a:lnSpc>
                <a:spcPts val="4428"/>
              </a:lnSpc>
              <a:spcBef>
                <a:spcPct val="0"/>
              </a:spcBef>
            </a:pPr>
            <a:r>
              <a:rPr lang="en-US" sz="5605">
                <a:solidFill>
                  <a:srgbClr val="FAF9F0"/>
                </a:solidFill>
                <a:latin typeface="TAN Harmoni"/>
              </a:rPr>
              <a:t>PUBLIC AFFAIRS, FINANCE, AND ADMINISTRATION</a:t>
            </a:r>
          </a:p>
        </p:txBody>
      </p:sp>
      <p:sp>
        <p:nvSpPr>
          <p:cNvPr id="8" name="TextBox 8"/>
          <p:cNvSpPr txBox="1"/>
          <p:nvPr/>
        </p:nvSpPr>
        <p:spPr>
          <a:xfrm>
            <a:off x="5272503" y="1513486"/>
            <a:ext cx="6805569" cy="688901"/>
          </a:xfrm>
          <a:prstGeom prst="rect">
            <a:avLst/>
          </a:prstGeom>
        </p:spPr>
        <p:txBody>
          <a:bodyPr lIns="0" tIns="0" rIns="0" bIns="0" rtlCol="0" anchor="t">
            <a:spAutoFit/>
          </a:bodyPr>
          <a:lstStyle/>
          <a:p>
            <a:pPr algn="ctr">
              <a:lnSpc>
                <a:spcPts val="3950"/>
              </a:lnSpc>
              <a:spcBef>
                <a:spcPct val="0"/>
              </a:spcBef>
            </a:pPr>
            <a:r>
              <a:rPr lang="en-US" sz="5000">
                <a:solidFill>
                  <a:srgbClr val="C25079"/>
                </a:solidFill>
                <a:latin typeface="TAN Harmoni"/>
              </a:rPr>
              <a:t>EDUCATIONAL FACILITIES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6334C"/>
        </a:solidFill>
        <a:effectLst/>
      </p:bgPr>
    </p:bg>
    <p:spTree>
      <p:nvGrpSpPr>
        <p:cNvPr id="1" name=""/>
        <p:cNvGrpSpPr/>
        <p:nvPr/>
      </p:nvGrpSpPr>
      <p:grpSpPr>
        <a:xfrm>
          <a:off x="0" y="0"/>
          <a:ext cx="0" cy="0"/>
          <a:chOff x="0" y="0"/>
          <a:chExt cx="0" cy="0"/>
        </a:xfrm>
      </p:grpSpPr>
      <p:grpSp>
        <p:nvGrpSpPr>
          <p:cNvPr id="2" name="Group 2"/>
          <p:cNvGrpSpPr/>
          <p:nvPr/>
        </p:nvGrpSpPr>
        <p:grpSpPr>
          <a:xfrm>
            <a:off x="547998" y="551331"/>
            <a:ext cx="17192004" cy="9184338"/>
            <a:chOff x="0" y="0"/>
            <a:chExt cx="4527935" cy="2418920"/>
          </a:xfrm>
        </p:grpSpPr>
        <p:sp>
          <p:nvSpPr>
            <p:cNvPr id="3" name="Freeform 3"/>
            <p:cNvSpPr/>
            <p:nvPr/>
          </p:nvSpPr>
          <p:spPr>
            <a:xfrm>
              <a:off x="0" y="0"/>
              <a:ext cx="4527935" cy="2418920"/>
            </a:xfrm>
            <a:custGeom>
              <a:avLst/>
              <a:gdLst/>
              <a:ahLst/>
              <a:cxnLst/>
              <a:rect l="l" t="t" r="r" b="b"/>
              <a:pathLst>
                <a:path w="4527935" h="2418920">
                  <a:moveTo>
                    <a:pt x="22966" y="0"/>
                  </a:moveTo>
                  <a:lnTo>
                    <a:pt x="4504969" y="0"/>
                  </a:lnTo>
                  <a:cubicBezTo>
                    <a:pt x="4517653" y="0"/>
                    <a:pt x="4527935" y="10282"/>
                    <a:pt x="4527935" y="22966"/>
                  </a:cubicBezTo>
                  <a:lnTo>
                    <a:pt x="4527935" y="2395954"/>
                  </a:lnTo>
                  <a:cubicBezTo>
                    <a:pt x="4527935" y="2408638"/>
                    <a:pt x="4517653" y="2418920"/>
                    <a:pt x="4504969" y="2418920"/>
                  </a:cubicBezTo>
                  <a:lnTo>
                    <a:pt x="22966" y="2418920"/>
                  </a:lnTo>
                  <a:cubicBezTo>
                    <a:pt x="10282" y="2418920"/>
                    <a:pt x="0" y="2408638"/>
                    <a:pt x="0" y="2395954"/>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45702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2061823" y="4178430"/>
            <a:ext cx="8250226" cy="8229600"/>
          </a:xfrm>
          <a:custGeom>
            <a:avLst/>
            <a:gdLst/>
            <a:ahLst/>
            <a:cxnLst/>
            <a:rect l="l" t="t" r="r" b="b"/>
            <a:pathLst>
              <a:path w="8250226" h="8229600">
                <a:moveTo>
                  <a:pt x="0" y="0"/>
                </a:moveTo>
                <a:lnTo>
                  <a:pt x="8250226" y="0"/>
                </a:lnTo>
                <a:lnTo>
                  <a:pt x="8250226" y="8229600"/>
                </a:lnTo>
                <a:lnTo>
                  <a:pt x="0" y="8229600"/>
                </a:lnTo>
                <a:lnTo>
                  <a:pt x="0" y="0"/>
                </a:lnTo>
                <a:close/>
              </a:path>
            </a:pathLst>
          </a:custGeom>
          <a:blipFill>
            <a:blip r:embed="rId2"/>
            <a:stretch>
              <a:fillRect/>
            </a:stretch>
          </a:blipFill>
        </p:spPr>
        <p:txBody>
          <a:bodyPr/>
          <a:lstStyle/>
          <a:p>
            <a:endParaRPr lang="en-PH"/>
          </a:p>
        </p:txBody>
      </p:sp>
      <p:sp>
        <p:nvSpPr>
          <p:cNvPr id="6" name="Freeform 6"/>
          <p:cNvSpPr/>
          <p:nvPr/>
        </p:nvSpPr>
        <p:spPr>
          <a:xfrm>
            <a:off x="10508344" y="3971196"/>
            <a:ext cx="4452642" cy="6315804"/>
          </a:xfrm>
          <a:custGeom>
            <a:avLst/>
            <a:gdLst/>
            <a:ahLst/>
            <a:cxnLst/>
            <a:rect l="l" t="t" r="r" b="b"/>
            <a:pathLst>
              <a:path w="4452642" h="6315804">
                <a:moveTo>
                  <a:pt x="0" y="0"/>
                </a:moveTo>
                <a:lnTo>
                  <a:pt x="4452641" y="0"/>
                </a:lnTo>
                <a:lnTo>
                  <a:pt x="4452641" y="6315804"/>
                </a:lnTo>
                <a:lnTo>
                  <a:pt x="0" y="6315804"/>
                </a:lnTo>
                <a:lnTo>
                  <a:pt x="0" y="0"/>
                </a:lnTo>
                <a:close/>
              </a:path>
            </a:pathLst>
          </a:custGeom>
          <a:blipFill>
            <a:blip r:embed="rId3"/>
            <a:stretch>
              <a:fillRect/>
            </a:stretch>
          </a:blipFill>
        </p:spPr>
        <p:txBody>
          <a:bodyPr/>
          <a:lstStyle/>
          <a:p>
            <a:endParaRPr lang="en-PH"/>
          </a:p>
        </p:txBody>
      </p:sp>
      <p:sp>
        <p:nvSpPr>
          <p:cNvPr id="7" name="Freeform 7"/>
          <p:cNvSpPr/>
          <p:nvPr/>
        </p:nvSpPr>
        <p:spPr>
          <a:xfrm>
            <a:off x="6568684" y="3100393"/>
            <a:ext cx="5150633" cy="6635276"/>
          </a:xfrm>
          <a:custGeom>
            <a:avLst/>
            <a:gdLst/>
            <a:ahLst/>
            <a:cxnLst/>
            <a:rect l="l" t="t" r="r" b="b"/>
            <a:pathLst>
              <a:path w="5150633" h="6635276">
                <a:moveTo>
                  <a:pt x="0" y="0"/>
                </a:moveTo>
                <a:lnTo>
                  <a:pt x="5150632" y="0"/>
                </a:lnTo>
                <a:lnTo>
                  <a:pt x="5150632" y="6635276"/>
                </a:lnTo>
                <a:lnTo>
                  <a:pt x="0" y="6635276"/>
                </a:lnTo>
                <a:lnTo>
                  <a:pt x="0" y="0"/>
                </a:lnTo>
                <a:close/>
              </a:path>
            </a:pathLst>
          </a:custGeom>
          <a:blipFill>
            <a:blip r:embed="rId4"/>
            <a:stretch>
              <a:fillRect/>
            </a:stretch>
          </a:blipFill>
        </p:spPr>
        <p:txBody>
          <a:bodyPr/>
          <a:lstStyle/>
          <a:p>
            <a:endParaRPr lang="en-PH"/>
          </a:p>
        </p:txBody>
      </p:sp>
      <p:sp>
        <p:nvSpPr>
          <p:cNvPr id="8" name="TextBox 8"/>
          <p:cNvSpPr txBox="1"/>
          <p:nvPr/>
        </p:nvSpPr>
        <p:spPr>
          <a:xfrm>
            <a:off x="2061823" y="1719365"/>
            <a:ext cx="14164354" cy="1819482"/>
          </a:xfrm>
          <a:prstGeom prst="rect">
            <a:avLst/>
          </a:prstGeom>
        </p:spPr>
        <p:txBody>
          <a:bodyPr lIns="0" tIns="0" rIns="0" bIns="0" rtlCol="0" anchor="t">
            <a:spAutoFit/>
          </a:bodyPr>
          <a:lstStyle/>
          <a:p>
            <a:pPr algn="ctr">
              <a:lnSpc>
                <a:spcPts val="6072"/>
              </a:lnSpc>
              <a:spcBef>
                <a:spcPct val="0"/>
              </a:spcBef>
            </a:pPr>
            <a:r>
              <a:rPr lang="en-US" sz="7686">
                <a:solidFill>
                  <a:srgbClr val="1A1A1A"/>
                </a:solidFill>
                <a:latin typeface="TAN Harmoni"/>
              </a:rPr>
              <a:t>ENSURE GENDER PARITY IN STAFFING AND CREATE AN ENABLING WORK ENVIRONMENT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6334C"/>
        </a:solidFill>
        <a:effectLst/>
      </p:bgPr>
    </p:bg>
    <p:spTree>
      <p:nvGrpSpPr>
        <p:cNvPr id="1" name=""/>
        <p:cNvGrpSpPr/>
        <p:nvPr/>
      </p:nvGrpSpPr>
      <p:grpSpPr>
        <a:xfrm>
          <a:off x="0" y="0"/>
          <a:ext cx="0" cy="0"/>
          <a:chOff x="0" y="0"/>
          <a:chExt cx="0" cy="0"/>
        </a:xfrm>
      </p:grpSpPr>
      <p:grpSp>
        <p:nvGrpSpPr>
          <p:cNvPr id="2" name="Group 2"/>
          <p:cNvGrpSpPr/>
          <p:nvPr/>
        </p:nvGrpSpPr>
        <p:grpSpPr>
          <a:xfrm>
            <a:off x="547998" y="551331"/>
            <a:ext cx="17192004" cy="9184338"/>
            <a:chOff x="0" y="0"/>
            <a:chExt cx="4527935" cy="2418920"/>
          </a:xfrm>
        </p:grpSpPr>
        <p:sp>
          <p:nvSpPr>
            <p:cNvPr id="3" name="Freeform 3"/>
            <p:cNvSpPr/>
            <p:nvPr/>
          </p:nvSpPr>
          <p:spPr>
            <a:xfrm>
              <a:off x="0" y="0"/>
              <a:ext cx="4527935" cy="2418920"/>
            </a:xfrm>
            <a:custGeom>
              <a:avLst/>
              <a:gdLst/>
              <a:ahLst/>
              <a:cxnLst/>
              <a:rect l="l" t="t" r="r" b="b"/>
              <a:pathLst>
                <a:path w="4527935" h="2418920">
                  <a:moveTo>
                    <a:pt x="22966" y="0"/>
                  </a:moveTo>
                  <a:lnTo>
                    <a:pt x="4504969" y="0"/>
                  </a:lnTo>
                  <a:cubicBezTo>
                    <a:pt x="4517653" y="0"/>
                    <a:pt x="4527935" y="10282"/>
                    <a:pt x="4527935" y="22966"/>
                  </a:cubicBezTo>
                  <a:lnTo>
                    <a:pt x="4527935" y="2395954"/>
                  </a:lnTo>
                  <a:cubicBezTo>
                    <a:pt x="4527935" y="2408638"/>
                    <a:pt x="4517653" y="2418920"/>
                    <a:pt x="4504969" y="2418920"/>
                  </a:cubicBezTo>
                  <a:lnTo>
                    <a:pt x="22966" y="2418920"/>
                  </a:lnTo>
                  <a:cubicBezTo>
                    <a:pt x="10282" y="2418920"/>
                    <a:pt x="0" y="2408638"/>
                    <a:pt x="0" y="2395954"/>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45702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263056" y="2667380"/>
            <a:ext cx="13576715" cy="7068289"/>
          </a:xfrm>
          <a:prstGeom prst="rect">
            <a:avLst/>
          </a:prstGeom>
        </p:spPr>
        <p:txBody>
          <a:bodyPr lIns="0" tIns="0" rIns="0" bIns="0" rtlCol="0" anchor="t">
            <a:spAutoFit/>
          </a:bodyPr>
          <a:lstStyle/>
          <a:p>
            <a:pPr algn="l">
              <a:lnSpc>
                <a:spcPts val="4620"/>
              </a:lnSpc>
            </a:pPr>
            <a:r>
              <a:rPr lang="en-US" sz="3300">
                <a:solidFill>
                  <a:srgbClr val="000000"/>
                </a:solidFill>
                <a:latin typeface="Dekko"/>
              </a:rPr>
              <a:t>1. Formulate, recommend, and implement policies and frameworks consistent with the principles of gender-responsive recruitment, selection, and placement, learning and development, performance management, and rewards and recognition.</a:t>
            </a:r>
          </a:p>
          <a:p>
            <a:pPr algn="l">
              <a:lnSpc>
                <a:spcPts val="1819"/>
              </a:lnSpc>
            </a:pPr>
            <a:endParaRPr lang="en-US" sz="3300">
              <a:solidFill>
                <a:srgbClr val="000000"/>
              </a:solidFill>
              <a:latin typeface="Dekko"/>
            </a:endParaRPr>
          </a:p>
          <a:p>
            <a:pPr algn="l">
              <a:lnSpc>
                <a:spcPts val="4620"/>
              </a:lnSpc>
            </a:pPr>
            <a:r>
              <a:rPr lang="en-US" sz="3300">
                <a:solidFill>
                  <a:srgbClr val="000000"/>
                </a:solidFill>
                <a:latin typeface="Dekko"/>
              </a:rPr>
              <a:t>2. Conduct capacity building for all employees on GRBE and in handling gender issues and concerns.</a:t>
            </a:r>
          </a:p>
          <a:p>
            <a:pPr algn="l">
              <a:lnSpc>
                <a:spcPts val="1819"/>
              </a:lnSpc>
            </a:pPr>
            <a:endParaRPr lang="en-US" sz="3300">
              <a:solidFill>
                <a:srgbClr val="000000"/>
              </a:solidFill>
              <a:latin typeface="Dekko"/>
            </a:endParaRPr>
          </a:p>
          <a:p>
            <a:pPr algn="l">
              <a:lnSpc>
                <a:spcPts val="4620"/>
              </a:lnSpc>
            </a:pPr>
            <a:r>
              <a:rPr lang="en-US" sz="3300">
                <a:solidFill>
                  <a:srgbClr val="000000"/>
                </a:solidFill>
                <a:latin typeface="Dekko"/>
              </a:rPr>
              <a:t>3. Create a pool of GRBE experts.</a:t>
            </a:r>
          </a:p>
          <a:p>
            <a:pPr algn="l">
              <a:lnSpc>
                <a:spcPts val="1819"/>
              </a:lnSpc>
            </a:pPr>
            <a:endParaRPr lang="en-US" sz="3300">
              <a:solidFill>
                <a:srgbClr val="000000"/>
              </a:solidFill>
              <a:latin typeface="Dekko"/>
            </a:endParaRPr>
          </a:p>
          <a:p>
            <a:pPr algn="l">
              <a:lnSpc>
                <a:spcPts val="4620"/>
              </a:lnSpc>
            </a:pPr>
            <a:r>
              <a:rPr lang="en-US" sz="3300">
                <a:solidFill>
                  <a:srgbClr val="000000"/>
                </a:solidFill>
                <a:latin typeface="Dekko"/>
              </a:rPr>
              <a:t>4. Ensure that the implementation of the Results-based Performance Management System (RPMS) is gender-responsive.</a:t>
            </a:r>
          </a:p>
          <a:p>
            <a:pPr algn="l">
              <a:lnSpc>
                <a:spcPts val="4620"/>
              </a:lnSpc>
            </a:pPr>
            <a:endParaRPr lang="en-US" sz="3300">
              <a:solidFill>
                <a:srgbClr val="000000"/>
              </a:solidFill>
              <a:latin typeface="Dekko"/>
            </a:endParaRPr>
          </a:p>
          <a:p>
            <a:pPr algn="l">
              <a:lnSpc>
                <a:spcPts val="4620"/>
              </a:lnSpc>
            </a:pPr>
            <a:endParaRPr lang="en-US" sz="3300">
              <a:solidFill>
                <a:srgbClr val="000000"/>
              </a:solidFill>
              <a:latin typeface="Dekko"/>
            </a:endParaRPr>
          </a:p>
        </p:txBody>
      </p:sp>
      <p:sp>
        <p:nvSpPr>
          <p:cNvPr id="6" name="Freeform 6"/>
          <p:cNvSpPr/>
          <p:nvPr/>
        </p:nvSpPr>
        <p:spPr>
          <a:xfrm>
            <a:off x="13628572" y="5645567"/>
            <a:ext cx="3968210" cy="4427570"/>
          </a:xfrm>
          <a:custGeom>
            <a:avLst/>
            <a:gdLst/>
            <a:ahLst/>
            <a:cxnLst/>
            <a:rect l="l" t="t" r="r" b="b"/>
            <a:pathLst>
              <a:path w="3968210" h="4427570">
                <a:moveTo>
                  <a:pt x="0" y="0"/>
                </a:moveTo>
                <a:lnTo>
                  <a:pt x="3968209" y="0"/>
                </a:lnTo>
                <a:lnTo>
                  <a:pt x="3968209" y="4427569"/>
                </a:lnTo>
                <a:lnTo>
                  <a:pt x="0" y="442756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7" name="TextBox 7"/>
          <p:cNvSpPr txBox="1"/>
          <p:nvPr/>
        </p:nvSpPr>
        <p:spPr>
          <a:xfrm>
            <a:off x="2343050" y="1453943"/>
            <a:ext cx="14164354" cy="1057482"/>
          </a:xfrm>
          <a:prstGeom prst="rect">
            <a:avLst/>
          </a:prstGeom>
        </p:spPr>
        <p:txBody>
          <a:bodyPr lIns="0" tIns="0" rIns="0" bIns="0" rtlCol="0" anchor="t">
            <a:spAutoFit/>
          </a:bodyPr>
          <a:lstStyle/>
          <a:p>
            <a:pPr algn="ctr">
              <a:lnSpc>
                <a:spcPts val="6072"/>
              </a:lnSpc>
              <a:spcBef>
                <a:spcPct val="0"/>
              </a:spcBef>
            </a:pPr>
            <a:r>
              <a:rPr lang="en-US" sz="7686">
                <a:solidFill>
                  <a:srgbClr val="1A1A1A"/>
                </a:solidFill>
                <a:latin typeface="TAN Harmoni"/>
              </a:rPr>
              <a:t>HUMAN RESOURCE DEVELOPMENT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6334C"/>
        </a:solidFill>
        <a:effectLst/>
      </p:bgPr>
    </p:bg>
    <p:spTree>
      <p:nvGrpSpPr>
        <p:cNvPr id="1" name=""/>
        <p:cNvGrpSpPr/>
        <p:nvPr/>
      </p:nvGrpSpPr>
      <p:grpSpPr>
        <a:xfrm>
          <a:off x="0" y="0"/>
          <a:ext cx="0" cy="0"/>
          <a:chOff x="0" y="0"/>
          <a:chExt cx="0" cy="0"/>
        </a:xfrm>
      </p:grpSpPr>
      <p:grpSp>
        <p:nvGrpSpPr>
          <p:cNvPr id="2" name="Group 2"/>
          <p:cNvGrpSpPr/>
          <p:nvPr/>
        </p:nvGrpSpPr>
        <p:grpSpPr>
          <a:xfrm>
            <a:off x="547998" y="551331"/>
            <a:ext cx="17192004" cy="9184338"/>
            <a:chOff x="0" y="0"/>
            <a:chExt cx="4527935" cy="2418920"/>
          </a:xfrm>
        </p:grpSpPr>
        <p:sp>
          <p:nvSpPr>
            <p:cNvPr id="3" name="Freeform 3"/>
            <p:cNvSpPr/>
            <p:nvPr/>
          </p:nvSpPr>
          <p:spPr>
            <a:xfrm>
              <a:off x="0" y="0"/>
              <a:ext cx="4527935" cy="2418920"/>
            </a:xfrm>
            <a:custGeom>
              <a:avLst/>
              <a:gdLst/>
              <a:ahLst/>
              <a:cxnLst/>
              <a:rect l="l" t="t" r="r" b="b"/>
              <a:pathLst>
                <a:path w="4527935" h="2418920">
                  <a:moveTo>
                    <a:pt x="22966" y="0"/>
                  </a:moveTo>
                  <a:lnTo>
                    <a:pt x="4504969" y="0"/>
                  </a:lnTo>
                  <a:cubicBezTo>
                    <a:pt x="4517653" y="0"/>
                    <a:pt x="4527935" y="10282"/>
                    <a:pt x="4527935" y="22966"/>
                  </a:cubicBezTo>
                  <a:lnTo>
                    <a:pt x="4527935" y="2395954"/>
                  </a:lnTo>
                  <a:cubicBezTo>
                    <a:pt x="4527935" y="2408638"/>
                    <a:pt x="4517653" y="2418920"/>
                    <a:pt x="4504969" y="2418920"/>
                  </a:cubicBezTo>
                  <a:lnTo>
                    <a:pt x="22966" y="2418920"/>
                  </a:lnTo>
                  <a:cubicBezTo>
                    <a:pt x="10282" y="2418920"/>
                    <a:pt x="0" y="2408638"/>
                    <a:pt x="0" y="2395954"/>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45702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039262" y="2808824"/>
            <a:ext cx="14771930" cy="4930775"/>
          </a:xfrm>
          <a:prstGeom prst="rect">
            <a:avLst/>
          </a:prstGeom>
        </p:spPr>
        <p:txBody>
          <a:bodyPr lIns="0" tIns="0" rIns="0" bIns="0" rtlCol="0" anchor="t">
            <a:spAutoFit/>
          </a:bodyPr>
          <a:lstStyle/>
          <a:p>
            <a:pPr algn="l">
              <a:lnSpc>
                <a:spcPts val="4900"/>
              </a:lnSpc>
            </a:pPr>
            <a:r>
              <a:rPr lang="en-US" sz="3500">
                <a:solidFill>
                  <a:srgbClr val="000000"/>
                </a:solidFill>
                <a:latin typeface="Dekko"/>
              </a:rPr>
              <a:t>1.   Integrate gender in all learning and development programs and interventions.</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2.Ensure that training methodologies and standards are gender­sensitive.</a:t>
            </a:r>
          </a:p>
          <a:p>
            <a:pPr algn="l">
              <a:lnSpc>
                <a:spcPts val="4900"/>
              </a:lnSpc>
            </a:pPr>
            <a:endParaRPr lang="en-US" sz="3500">
              <a:solidFill>
                <a:srgbClr val="000000"/>
              </a:solidFill>
              <a:latin typeface="Dekko"/>
            </a:endParaRPr>
          </a:p>
          <a:p>
            <a:pPr algn="l">
              <a:lnSpc>
                <a:spcPts val="4900"/>
              </a:lnSpc>
            </a:pPr>
            <a:r>
              <a:rPr lang="en-US" sz="3500">
                <a:solidFill>
                  <a:srgbClr val="000000"/>
                </a:solidFill>
                <a:latin typeface="Dekko"/>
              </a:rPr>
              <a:t>3.   Ensure equal opportunities in scholarships and trainings. Conditions including but not limited to age, pregnancy, motherhood, disabilities, ethnicity, or lack of consent of spouse shall not be grounds for disqualification.</a:t>
            </a:r>
          </a:p>
          <a:p>
            <a:pPr algn="l">
              <a:lnSpc>
                <a:spcPts val="4900"/>
              </a:lnSpc>
            </a:pPr>
            <a:endParaRPr lang="en-US" sz="3500">
              <a:solidFill>
                <a:srgbClr val="000000"/>
              </a:solidFill>
              <a:latin typeface="Dekko"/>
            </a:endParaRPr>
          </a:p>
        </p:txBody>
      </p:sp>
      <p:sp>
        <p:nvSpPr>
          <p:cNvPr id="6" name="Freeform 6"/>
          <p:cNvSpPr/>
          <p:nvPr/>
        </p:nvSpPr>
        <p:spPr>
          <a:xfrm>
            <a:off x="5767627" y="7795260"/>
            <a:ext cx="7315200" cy="1463040"/>
          </a:xfrm>
          <a:custGeom>
            <a:avLst/>
            <a:gdLst/>
            <a:ahLst/>
            <a:cxnLst/>
            <a:rect l="l" t="t" r="r" b="b"/>
            <a:pathLst>
              <a:path w="7315200" h="1463040">
                <a:moveTo>
                  <a:pt x="0" y="0"/>
                </a:moveTo>
                <a:lnTo>
                  <a:pt x="7315200" y="0"/>
                </a:lnTo>
                <a:lnTo>
                  <a:pt x="7315200" y="1463040"/>
                </a:lnTo>
                <a:lnTo>
                  <a:pt x="0" y="14630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H"/>
          </a:p>
        </p:txBody>
      </p:sp>
      <p:sp>
        <p:nvSpPr>
          <p:cNvPr id="7" name="TextBox 7"/>
          <p:cNvSpPr txBox="1"/>
          <p:nvPr/>
        </p:nvSpPr>
        <p:spPr>
          <a:xfrm>
            <a:off x="2343050" y="1453943"/>
            <a:ext cx="14164354" cy="1057482"/>
          </a:xfrm>
          <a:prstGeom prst="rect">
            <a:avLst/>
          </a:prstGeom>
        </p:spPr>
        <p:txBody>
          <a:bodyPr lIns="0" tIns="0" rIns="0" bIns="0" rtlCol="0" anchor="t">
            <a:spAutoFit/>
          </a:bodyPr>
          <a:lstStyle/>
          <a:p>
            <a:pPr algn="ctr">
              <a:lnSpc>
                <a:spcPts val="6072"/>
              </a:lnSpc>
              <a:spcBef>
                <a:spcPct val="0"/>
              </a:spcBef>
            </a:pPr>
            <a:r>
              <a:rPr lang="en-US" sz="7686">
                <a:solidFill>
                  <a:srgbClr val="1A1A1A"/>
                </a:solidFill>
                <a:latin typeface="TAN Harmoni"/>
              </a:rPr>
              <a:t>LEARNING AND DEVELOPMENT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6334C"/>
        </a:solidFill>
        <a:effectLst/>
      </p:bgPr>
    </p:bg>
    <p:spTree>
      <p:nvGrpSpPr>
        <p:cNvPr id="1" name=""/>
        <p:cNvGrpSpPr/>
        <p:nvPr/>
      </p:nvGrpSpPr>
      <p:grpSpPr>
        <a:xfrm>
          <a:off x="0" y="0"/>
          <a:ext cx="0" cy="0"/>
          <a:chOff x="0" y="0"/>
          <a:chExt cx="0" cy="0"/>
        </a:xfrm>
      </p:grpSpPr>
      <p:grpSp>
        <p:nvGrpSpPr>
          <p:cNvPr id="2" name="Group 2"/>
          <p:cNvGrpSpPr/>
          <p:nvPr/>
        </p:nvGrpSpPr>
        <p:grpSpPr>
          <a:xfrm>
            <a:off x="547998" y="551331"/>
            <a:ext cx="17192004" cy="9184338"/>
            <a:chOff x="0" y="0"/>
            <a:chExt cx="4527935" cy="2418920"/>
          </a:xfrm>
        </p:grpSpPr>
        <p:sp>
          <p:nvSpPr>
            <p:cNvPr id="3" name="Freeform 3"/>
            <p:cNvSpPr/>
            <p:nvPr/>
          </p:nvSpPr>
          <p:spPr>
            <a:xfrm>
              <a:off x="0" y="0"/>
              <a:ext cx="4527935" cy="2418920"/>
            </a:xfrm>
            <a:custGeom>
              <a:avLst/>
              <a:gdLst/>
              <a:ahLst/>
              <a:cxnLst/>
              <a:rect l="l" t="t" r="r" b="b"/>
              <a:pathLst>
                <a:path w="4527935" h="2418920">
                  <a:moveTo>
                    <a:pt x="22966" y="0"/>
                  </a:moveTo>
                  <a:lnTo>
                    <a:pt x="4504969" y="0"/>
                  </a:lnTo>
                  <a:cubicBezTo>
                    <a:pt x="4517653" y="0"/>
                    <a:pt x="4527935" y="10282"/>
                    <a:pt x="4527935" y="22966"/>
                  </a:cubicBezTo>
                  <a:lnTo>
                    <a:pt x="4527935" y="2395954"/>
                  </a:lnTo>
                  <a:cubicBezTo>
                    <a:pt x="4527935" y="2408638"/>
                    <a:pt x="4517653" y="2418920"/>
                    <a:pt x="4504969" y="2418920"/>
                  </a:cubicBezTo>
                  <a:lnTo>
                    <a:pt x="22966" y="2418920"/>
                  </a:lnTo>
                  <a:cubicBezTo>
                    <a:pt x="10282" y="2418920"/>
                    <a:pt x="0" y="2408638"/>
                    <a:pt x="0" y="2395954"/>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45702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312759" y="2057607"/>
            <a:ext cx="16134026" cy="6854751"/>
          </a:xfrm>
          <a:prstGeom prst="rect">
            <a:avLst/>
          </a:prstGeom>
        </p:spPr>
        <p:txBody>
          <a:bodyPr lIns="0" tIns="0" rIns="0" bIns="0" rtlCol="0" anchor="t">
            <a:spAutoFit/>
          </a:bodyPr>
          <a:lstStyle/>
          <a:p>
            <a:pPr algn="l">
              <a:lnSpc>
                <a:spcPts val="4900"/>
              </a:lnSpc>
            </a:pPr>
            <a:r>
              <a:rPr lang="en-US" sz="3500">
                <a:solidFill>
                  <a:srgbClr val="000000"/>
                </a:solidFill>
                <a:latin typeface="Dekko"/>
              </a:rPr>
              <a:t>1.Ensure that programs that inculcate and sustain the department core values, respond to employees' varied needs, and promote employees’ physical, mental, psychological, social and spiritual well-being are gender-responsive.</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2.Ensure that institutional rewards and recognition systems are gender- responsive.</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3.Ensure implementation of the grant of special leaves as provided by law, which include but are not limited to maternity, paternity, solo parent, gynecological, and VAWC.</a:t>
            </a:r>
          </a:p>
          <a:p>
            <a:pPr algn="l">
              <a:lnSpc>
                <a:spcPts val="1819"/>
              </a:lnSpc>
            </a:pPr>
            <a:endParaRPr lang="en-US" sz="3500">
              <a:solidFill>
                <a:srgbClr val="000000"/>
              </a:solidFill>
              <a:latin typeface="Dekko"/>
            </a:endParaRPr>
          </a:p>
          <a:p>
            <a:pPr algn="l">
              <a:lnSpc>
                <a:spcPts val="4900"/>
              </a:lnSpc>
            </a:pPr>
            <a:r>
              <a:rPr lang="en-US" sz="3500">
                <a:solidFill>
                  <a:srgbClr val="000000"/>
                </a:solidFill>
                <a:latin typeface="Dekko"/>
              </a:rPr>
              <a:t>4.Ensure enforcement of public and private schools' implementation of and compliance to RA No. 9710, Sec. 13. C on the non-firing of employees on account of pregnancies outside of marriage.</a:t>
            </a:r>
          </a:p>
          <a:p>
            <a:pPr algn="l">
              <a:lnSpc>
                <a:spcPts val="4900"/>
              </a:lnSpc>
            </a:pPr>
            <a:endParaRPr lang="en-US" sz="3500">
              <a:solidFill>
                <a:srgbClr val="000000"/>
              </a:solidFill>
              <a:latin typeface="Dekko"/>
            </a:endParaRPr>
          </a:p>
        </p:txBody>
      </p:sp>
      <p:sp>
        <p:nvSpPr>
          <p:cNvPr id="6" name="Freeform 6"/>
          <p:cNvSpPr/>
          <p:nvPr/>
        </p:nvSpPr>
        <p:spPr>
          <a:xfrm>
            <a:off x="16226177" y="7902408"/>
            <a:ext cx="1813505" cy="2711783"/>
          </a:xfrm>
          <a:custGeom>
            <a:avLst/>
            <a:gdLst/>
            <a:ahLst/>
            <a:cxnLst/>
            <a:rect l="l" t="t" r="r" b="b"/>
            <a:pathLst>
              <a:path w="1813505" h="2711783">
                <a:moveTo>
                  <a:pt x="0" y="0"/>
                </a:moveTo>
                <a:lnTo>
                  <a:pt x="1813505" y="0"/>
                </a:lnTo>
                <a:lnTo>
                  <a:pt x="1813505" y="2711784"/>
                </a:lnTo>
                <a:lnTo>
                  <a:pt x="0" y="2711784"/>
                </a:lnTo>
                <a:lnTo>
                  <a:pt x="0" y="0"/>
                </a:lnTo>
                <a:close/>
              </a:path>
            </a:pathLst>
          </a:custGeom>
          <a:blipFill>
            <a:blip r:embed="rId2"/>
            <a:stretch>
              <a:fillRect/>
            </a:stretch>
          </a:blipFill>
        </p:spPr>
        <p:txBody>
          <a:bodyPr/>
          <a:lstStyle/>
          <a:p>
            <a:endParaRPr lang="en-PH"/>
          </a:p>
        </p:txBody>
      </p:sp>
      <p:sp>
        <p:nvSpPr>
          <p:cNvPr id="7" name="Freeform 7"/>
          <p:cNvSpPr/>
          <p:nvPr/>
        </p:nvSpPr>
        <p:spPr>
          <a:xfrm>
            <a:off x="14969337" y="8140645"/>
            <a:ext cx="1554777" cy="2376730"/>
          </a:xfrm>
          <a:custGeom>
            <a:avLst/>
            <a:gdLst/>
            <a:ahLst/>
            <a:cxnLst/>
            <a:rect l="l" t="t" r="r" b="b"/>
            <a:pathLst>
              <a:path w="1554777" h="2376730">
                <a:moveTo>
                  <a:pt x="0" y="0"/>
                </a:moveTo>
                <a:lnTo>
                  <a:pt x="1554777" y="0"/>
                </a:lnTo>
                <a:lnTo>
                  <a:pt x="1554777" y="2376729"/>
                </a:lnTo>
                <a:lnTo>
                  <a:pt x="0" y="2376729"/>
                </a:lnTo>
                <a:lnTo>
                  <a:pt x="0" y="0"/>
                </a:lnTo>
                <a:close/>
              </a:path>
            </a:pathLst>
          </a:custGeom>
          <a:blipFill>
            <a:blip r:embed="rId3"/>
            <a:stretch>
              <a:fillRect/>
            </a:stretch>
          </a:blipFill>
        </p:spPr>
        <p:txBody>
          <a:bodyPr/>
          <a:lstStyle/>
          <a:p>
            <a:endParaRPr lang="en-PH"/>
          </a:p>
        </p:txBody>
      </p:sp>
      <p:sp>
        <p:nvSpPr>
          <p:cNvPr id="8" name="Freeform 8"/>
          <p:cNvSpPr/>
          <p:nvPr/>
        </p:nvSpPr>
        <p:spPr>
          <a:xfrm>
            <a:off x="12549305" y="7757182"/>
            <a:ext cx="2420032" cy="2614966"/>
          </a:xfrm>
          <a:custGeom>
            <a:avLst/>
            <a:gdLst/>
            <a:ahLst/>
            <a:cxnLst/>
            <a:rect l="l" t="t" r="r" b="b"/>
            <a:pathLst>
              <a:path w="2420032" h="2614966">
                <a:moveTo>
                  <a:pt x="0" y="0"/>
                </a:moveTo>
                <a:lnTo>
                  <a:pt x="2420032" y="0"/>
                </a:lnTo>
                <a:lnTo>
                  <a:pt x="2420032" y="2614966"/>
                </a:lnTo>
                <a:lnTo>
                  <a:pt x="0" y="26149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H"/>
          </a:p>
        </p:txBody>
      </p:sp>
      <p:sp>
        <p:nvSpPr>
          <p:cNvPr id="9" name="TextBox 9"/>
          <p:cNvSpPr txBox="1"/>
          <p:nvPr/>
        </p:nvSpPr>
        <p:spPr>
          <a:xfrm>
            <a:off x="2061823" y="926186"/>
            <a:ext cx="14164354" cy="1057482"/>
          </a:xfrm>
          <a:prstGeom prst="rect">
            <a:avLst/>
          </a:prstGeom>
        </p:spPr>
        <p:txBody>
          <a:bodyPr lIns="0" tIns="0" rIns="0" bIns="0" rtlCol="0" anchor="t">
            <a:spAutoFit/>
          </a:bodyPr>
          <a:lstStyle/>
          <a:p>
            <a:pPr algn="ctr">
              <a:lnSpc>
                <a:spcPts val="6072"/>
              </a:lnSpc>
              <a:spcBef>
                <a:spcPct val="0"/>
              </a:spcBef>
            </a:pPr>
            <a:r>
              <a:rPr lang="en-US" sz="7686">
                <a:solidFill>
                  <a:srgbClr val="1A1A1A"/>
                </a:solidFill>
                <a:latin typeface="TAN Harmoni"/>
              </a:rPr>
              <a:t>EMPLOYEE WELFARE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6334C"/>
        </a:solidFill>
        <a:effectLst/>
      </p:bgPr>
    </p:bg>
    <p:spTree>
      <p:nvGrpSpPr>
        <p:cNvPr id="1" name=""/>
        <p:cNvGrpSpPr/>
        <p:nvPr/>
      </p:nvGrpSpPr>
      <p:grpSpPr>
        <a:xfrm>
          <a:off x="0" y="0"/>
          <a:ext cx="0" cy="0"/>
          <a:chOff x="0" y="0"/>
          <a:chExt cx="0" cy="0"/>
        </a:xfrm>
      </p:grpSpPr>
      <p:grpSp>
        <p:nvGrpSpPr>
          <p:cNvPr id="2" name="Group 2"/>
          <p:cNvGrpSpPr/>
          <p:nvPr/>
        </p:nvGrpSpPr>
        <p:grpSpPr>
          <a:xfrm>
            <a:off x="547998" y="551331"/>
            <a:ext cx="17192004" cy="9184338"/>
            <a:chOff x="0" y="0"/>
            <a:chExt cx="4527935" cy="2418920"/>
          </a:xfrm>
        </p:grpSpPr>
        <p:sp>
          <p:nvSpPr>
            <p:cNvPr id="3" name="Freeform 3"/>
            <p:cNvSpPr/>
            <p:nvPr/>
          </p:nvSpPr>
          <p:spPr>
            <a:xfrm>
              <a:off x="0" y="0"/>
              <a:ext cx="4527935" cy="2418920"/>
            </a:xfrm>
            <a:custGeom>
              <a:avLst/>
              <a:gdLst/>
              <a:ahLst/>
              <a:cxnLst/>
              <a:rect l="l" t="t" r="r" b="b"/>
              <a:pathLst>
                <a:path w="4527935" h="2418920">
                  <a:moveTo>
                    <a:pt x="22966" y="0"/>
                  </a:moveTo>
                  <a:lnTo>
                    <a:pt x="4504969" y="0"/>
                  </a:lnTo>
                  <a:cubicBezTo>
                    <a:pt x="4517653" y="0"/>
                    <a:pt x="4527935" y="10282"/>
                    <a:pt x="4527935" y="22966"/>
                  </a:cubicBezTo>
                  <a:lnTo>
                    <a:pt x="4527935" y="2395954"/>
                  </a:lnTo>
                  <a:cubicBezTo>
                    <a:pt x="4527935" y="2408638"/>
                    <a:pt x="4517653" y="2418920"/>
                    <a:pt x="4504969" y="2418920"/>
                  </a:cubicBezTo>
                  <a:lnTo>
                    <a:pt x="22966" y="2418920"/>
                  </a:lnTo>
                  <a:cubicBezTo>
                    <a:pt x="10282" y="2418920"/>
                    <a:pt x="0" y="2408638"/>
                    <a:pt x="0" y="2395954"/>
                  </a:cubicBezTo>
                  <a:lnTo>
                    <a:pt x="0" y="22966"/>
                  </a:lnTo>
                  <a:cubicBezTo>
                    <a:pt x="0" y="10282"/>
                    <a:pt x="10282" y="0"/>
                    <a:pt x="22966" y="0"/>
                  </a:cubicBezTo>
                  <a:close/>
                </a:path>
              </a:pathLst>
            </a:custGeom>
            <a:solidFill>
              <a:srgbClr val="FAF9F0"/>
            </a:solidFill>
            <a:ln w="38100" cap="rnd">
              <a:solidFill>
                <a:srgbClr val="000000"/>
              </a:solidFill>
              <a:prstDash val="sysDot"/>
              <a:round/>
            </a:ln>
          </p:spPr>
          <p:txBody>
            <a:bodyPr/>
            <a:lstStyle/>
            <a:p>
              <a:endParaRPr lang="en-PH"/>
            </a:p>
          </p:txBody>
        </p:sp>
        <p:sp>
          <p:nvSpPr>
            <p:cNvPr id="4" name="TextBox 4"/>
            <p:cNvSpPr txBox="1"/>
            <p:nvPr/>
          </p:nvSpPr>
          <p:spPr>
            <a:xfrm>
              <a:off x="0" y="-38100"/>
              <a:ext cx="4527935" cy="245702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312759" y="5143500"/>
            <a:ext cx="2697899" cy="4592169"/>
          </a:xfrm>
          <a:custGeom>
            <a:avLst/>
            <a:gdLst/>
            <a:ahLst/>
            <a:cxnLst/>
            <a:rect l="l" t="t" r="r" b="b"/>
            <a:pathLst>
              <a:path w="2697899" h="4592169">
                <a:moveTo>
                  <a:pt x="0" y="0"/>
                </a:moveTo>
                <a:lnTo>
                  <a:pt x="2697899" y="0"/>
                </a:lnTo>
                <a:lnTo>
                  <a:pt x="2697899" y="4592169"/>
                </a:lnTo>
                <a:lnTo>
                  <a:pt x="0" y="4592169"/>
                </a:lnTo>
                <a:lnTo>
                  <a:pt x="0" y="0"/>
                </a:lnTo>
                <a:close/>
              </a:path>
            </a:pathLst>
          </a:custGeom>
          <a:blipFill>
            <a:blip r:embed="rId2"/>
            <a:stretch>
              <a:fillRect/>
            </a:stretch>
          </a:blipFill>
        </p:spPr>
        <p:txBody>
          <a:bodyPr/>
          <a:lstStyle/>
          <a:p>
            <a:endParaRPr lang="en-PH"/>
          </a:p>
        </p:txBody>
      </p:sp>
      <p:sp>
        <p:nvSpPr>
          <p:cNvPr id="6" name="Freeform 6"/>
          <p:cNvSpPr/>
          <p:nvPr/>
        </p:nvSpPr>
        <p:spPr>
          <a:xfrm>
            <a:off x="13634536" y="5143500"/>
            <a:ext cx="4339600" cy="4592169"/>
          </a:xfrm>
          <a:custGeom>
            <a:avLst/>
            <a:gdLst/>
            <a:ahLst/>
            <a:cxnLst/>
            <a:rect l="l" t="t" r="r" b="b"/>
            <a:pathLst>
              <a:path w="4339600" h="4592169">
                <a:moveTo>
                  <a:pt x="0" y="0"/>
                </a:moveTo>
                <a:lnTo>
                  <a:pt x="4339600" y="0"/>
                </a:lnTo>
                <a:lnTo>
                  <a:pt x="4339600" y="4592169"/>
                </a:lnTo>
                <a:lnTo>
                  <a:pt x="0" y="4592169"/>
                </a:lnTo>
                <a:lnTo>
                  <a:pt x="0" y="0"/>
                </a:lnTo>
                <a:close/>
              </a:path>
            </a:pathLst>
          </a:custGeom>
          <a:blipFill>
            <a:blip r:embed="rId3"/>
            <a:stretch>
              <a:fillRect/>
            </a:stretch>
          </a:blipFill>
        </p:spPr>
        <p:txBody>
          <a:bodyPr/>
          <a:lstStyle/>
          <a:p>
            <a:endParaRPr lang="en-PH"/>
          </a:p>
        </p:txBody>
      </p:sp>
      <p:sp>
        <p:nvSpPr>
          <p:cNvPr id="7" name="TextBox 7"/>
          <p:cNvSpPr txBox="1"/>
          <p:nvPr/>
        </p:nvSpPr>
        <p:spPr>
          <a:xfrm>
            <a:off x="1897774" y="1813107"/>
            <a:ext cx="14164354" cy="1819482"/>
          </a:xfrm>
          <a:prstGeom prst="rect">
            <a:avLst/>
          </a:prstGeom>
        </p:spPr>
        <p:txBody>
          <a:bodyPr lIns="0" tIns="0" rIns="0" bIns="0" rtlCol="0" anchor="t">
            <a:spAutoFit/>
          </a:bodyPr>
          <a:lstStyle/>
          <a:p>
            <a:pPr algn="ctr">
              <a:lnSpc>
                <a:spcPts val="6072"/>
              </a:lnSpc>
              <a:spcBef>
                <a:spcPct val="0"/>
              </a:spcBef>
            </a:pPr>
            <a:r>
              <a:rPr lang="en-US" sz="7686">
                <a:solidFill>
                  <a:srgbClr val="1A1A1A"/>
                </a:solidFill>
                <a:latin typeface="TAN Harmoni"/>
              </a:rPr>
              <a:t>STRENGTHEN GENDER AND DEVELOPMENT INSTITUTIONAL MECHANISMS</a:t>
            </a:r>
          </a:p>
        </p:txBody>
      </p:sp>
      <p:sp>
        <p:nvSpPr>
          <p:cNvPr id="8" name="TextBox 8"/>
          <p:cNvSpPr txBox="1"/>
          <p:nvPr/>
        </p:nvSpPr>
        <p:spPr>
          <a:xfrm>
            <a:off x="5928162" y="5604434"/>
            <a:ext cx="7251937" cy="1835150"/>
          </a:xfrm>
          <a:prstGeom prst="rect">
            <a:avLst/>
          </a:prstGeom>
        </p:spPr>
        <p:txBody>
          <a:bodyPr lIns="0" tIns="0" rIns="0" bIns="0" rtlCol="0" anchor="t">
            <a:spAutoFit/>
          </a:bodyPr>
          <a:lstStyle/>
          <a:p>
            <a:pPr algn="l">
              <a:lnSpc>
                <a:spcPts val="4900"/>
              </a:lnSpc>
            </a:pPr>
            <a:r>
              <a:rPr lang="en-US" sz="3500">
                <a:solidFill>
                  <a:srgbClr val="000000"/>
                </a:solidFill>
                <a:latin typeface="Dekko"/>
              </a:rPr>
              <a:t> DepEd shall ensure that the GFPS is institutionalized in all levels of governance. </a:t>
            </a:r>
          </a:p>
        </p:txBody>
      </p:sp>
      <p:sp>
        <p:nvSpPr>
          <p:cNvPr id="9" name="TextBox 9"/>
          <p:cNvSpPr txBox="1"/>
          <p:nvPr/>
        </p:nvSpPr>
        <p:spPr>
          <a:xfrm>
            <a:off x="4807468" y="4932158"/>
            <a:ext cx="9169441" cy="738951"/>
          </a:xfrm>
          <a:prstGeom prst="rect">
            <a:avLst/>
          </a:prstGeom>
        </p:spPr>
        <p:txBody>
          <a:bodyPr lIns="0" tIns="0" rIns="0" bIns="0" rtlCol="0" anchor="t">
            <a:spAutoFit/>
          </a:bodyPr>
          <a:lstStyle/>
          <a:p>
            <a:pPr algn="ctr">
              <a:lnSpc>
                <a:spcPts val="4259"/>
              </a:lnSpc>
              <a:spcBef>
                <a:spcPct val="0"/>
              </a:spcBef>
            </a:pPr>
            <a:r>
              <a:rPr lang="en-US" sz="5391">
                <a:solidFill>
                  <a:srgbClr val="1A1A1A"/>
                </a:solidFill>
                <a:latin typeface="TAN Harmoni"/>
              </a:rPr>
              <a:t>THE GAD FOCAL POINT SYSTEM 1GFPS)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sp>
        <p:nvSpPr>
          <p:cNvPr id="2" name="Freeform 2"/>
          <p:cNvSpPr/>
          <p:nvPr/>
        </p:nvSpPr>
        <p:spPr>
          <a:xfrm>
            <a:off x="0" y="-2293815"/>
            <a:ext cx="18288000" cy="18288000"/>
          </a:xfrm>
          <a:custGeom>
            <a:avLst/>
            <a:gdLst/>
            <a:ahLst/>
            <a:cxnLst/>
            <a:rect l="l" t="t" r="r" b="b"/>
            <a:pathLst>
              <a:path w="18288000" h="18288000">
                <a:moveTo>
                  <a:pt x="0" y="0"/>
                </a:moveTo>
                <a:lnTo>
                  <a:pt x="18288000" y="0"/>
                </a:lnTo>
                <a:lnTo>
                  <a:pt x="18288000" y="18288000"/>
                </a:lnTo>
                <a:lnTo>
                  <a:pt x="0" y="18288000"/>
                </a:lnTo>
                <a:lnTo>
                  <a:pt x="0" y="0"/>
                </a:lnTo>
                <a:close/>
              </a:path>
            </a:pathLst>
          </a:custGeom>
          <a:blipFill>
            <a:blip r:embed="rId2"/>
            <a:stretch>
              <a:fillRect/>
            </a:stretch>
          </a:blipFill>
        </p:spPr>
        <p:txBody>
          <a:bodyPr/>
          <a:lstStyle/>
          <a:p>
            <a:endParaRPr lang="en-PH"/>
          </a:p>
        </p:txBody>
      </p:sp>
      <p:sp>
        <p:nvSpPr>
          <p:cNvPr id="3" name="Freeform 3"/>
          <p:cNvSpPr/>
          <p:nvPr/>
        </p:nvSpPr>
        <p:spPr>
          <a:xfrm>
            <a:off x="2549164" y="2076444"/>
            <a:ext cx="14475780" cy="6134112"/>
          </a:xfrm>
          <a:custGeom>
            <a:avLst/>
            <a:gdLst/>
            <a:ahLst/>
            <a:cxnLst/>
            <a:rect l="l" t="t" r="r" b="b"/>
            <a:pathLst>
              <a:path w="14475780" h="6134112">
                <a:moveTo>
                  <a:pt x="0" y="0"/>
                </a:moveTo>
                <a:lnTo>
                  <a:pt x="14475780" y="0"/>
                </a:lnTo>
                <a:lnTo>
                  <a:pt x="14475780" y="6134112"/>
                </a:lnTo>
                <a:lnTo>
                  <a:pt x="0" y="61341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H"/>
          </a:p>
        </p:txBody>
      </p:sp>
      <p:sp>
        <p:nvSpPr>
          <p:cNvPr id="4" name="TextBox 4"/>
          <p:cNvSpPr txBox="1"/>
          <p:nvPr/>
        </p:nvSpPr>
        <p:spPr>
          <a:xfrm>
            <a:off x="3085635" y="3248259"/>
            <a:ext cx="12671322" cy="3095156"/>
          </a:xfrm>
          <a:prstGeom prst="rect">
            <a:avLst/>
          </a:prstGeom>
        </p:spPr>
        <p:txBody>
          <a:bodyPr lIns="0" tIns="0" rIns="0" bIns="0" rtlCol="0" anchor="t">
            <a:spAutoFit/>
          </a:bodyPr>
          <a:lstStyle/>
          <a:p>
            <a:pPr algn="ctr">
              <a:lnSpc>
                <a:spcPts val="22074"/>
              </a:lnSpc>
              <a:spcBef>
                <a:spcPct val="0"/>
              </a:spcBef>
            </a:pPr>
            <a:r>
              <a:rPr lang="en-US" sz="15767">
                <a:solidFill>
                  <a:srgbClr val="000000"/>
                </a:solidFill>
                <a:latin typeface="TAN Harmoni"/>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3240</Words>
  <Application>Microsoft Office PowerPoint</Application>
  <PresentationFormat>Custom</PresentationFormat>
  <Paragraphs>253</Paragraphs>
  <Slides>37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TAN Harmoni</vt:lpstr>
      <vt:lpstr>Cinzel</vt:lpstr>
      <vt:lpstr>Arial</vt:lpstr>
      <vt:lpstr>Calibri</vt:lpstr>
      <vt:lpstr>Dekko</vt:lpstr>
      <vt:lpstr>Fredoka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REITERATION ON THE IMPLEMENTATION OF GENDER-RESPONSIVE BASIC EDUCATION POLICY</dc:title>
  <dc:creator>Maita Lazares</dc:creator>
  <cp:lastModifiedBy>Maita Lazares</cp:lastModifiedBy>
  <cp:revision>1</cp:revision>
  <dcterms:created xsi:type="dcterms:W3CDTF">2006-08-16T00:00:00Z</dcterms:created>
  <dcterms:modified xsi:type="dcterms:W3CDTF">2024-06-24T22:28:04Z</dcterms:modified>
  <dc:identifier>DAGJDWx0VKI</dc:identifier>
</cp:coreProperties>
</file>